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3"/>
  </p:notesMasterIdLst>
  <p:sldIdLst>
    <p:sldId id="256" r:id="rId2"/>
    <p:sldId id="275" r:id="rId3"/>
    <p:sldId id="262" r:id="rId4"/>
    <p:sldId id="297" r:id="rId5"/>
    <p:sldId id="342" r:id="rId6"/>
    <p:sldId id="346" r:id="rId7"/>
    <p:sldId id="343" r:id="rId8"/>
    <p:sldId id="274" r:id="rId9"/>
    <p:sldId id="301" r:id="rId10"/>
    <p:sldId id="347" r:id="rId11"/>
    <p:sldId id="298" r:id="rId12"/>
    <p:sldId id="317" r:id="rId13"/>
    <p:sldId id="345" r:id="rId14"/>
    <p:sldId id="350" r:id="rId15"/>
    <p:sldId id="344" r:id="rId16"/>
    <p:sldId id="305" r:id="rId17"/>
    <p:sldId id="309" r:id="rId18"/>
    <p:sldId id="313" r:id="rId19"/>
    <p:sldId id="348" r:id="rId20"/>
    <p:sldId id="306" r:id="rId21"/>
    <p:sldId id="308" r:id="rId22"/>
    <p:sldId id="299" r:id="rId23"/>
    <p:sldId id="315" r:id="rId24"/>
    <p:sldId id="349" r:id="rId25"/>
    <p:sldId id="302" r:id="rId26"/>
    <p:sldId id="310" r:id="rId27"/>
    <p:sldId id="316" r:id="rId28"/>
    <p:sldId id="303" r:id="rId29"/>
    <p:sldId id="263" r:id="rId30"/>
    <p:sldId id="261" r:id="rId31"/>
    <p:sldId id="278" r:id="rId3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4"/>
      <p:bold r:id="rId35"/>
      <p:italic r:id="rId36"/>
      <p:boldItalic r:id="rId37"/>
    </p:embeddedFont>
    <p:embeddedFont>
      <p:font typeface="Barlow Light" panose="00000400000000000000" pitchFamily="2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Elsie Swash Caps" panose="020B0604020202020204" charset="0"/>
      <p:regular r:id="rId46"/>
    </p:embeddedFont>
    <p:embeddedFont>
      <p:font typeface="Josefin Sans" pitchFamily="2" charset="0"/>
      <p:regular r:id="rId47"/>
      <p:bold r:id="rId48"/>
      <p:italic r:id="rId49"/>
      <p:boldItalic r:id="rId50"/>
    </p:embeddedFont>
    <p:embeddedFont>
      <p:font typeface="Josefin Sans SemiBold" pitchFamily="2" charset="0"/>
      <p:regular r:id="rId51"/>
      <p:bold r:id="rId52"/>
      <p:italic r:id="rId53"/>
      <p:boldItalic r:id="rId54"/>
    </p:embeddedFont>
    <p:embeddedFont>
      <p:font typeface="Josefin Slab" pitchFamily="2" charset="0"/>
      <p:regular r:id="rId55"/>
      <p:bold r:id="rId56"/>
      <p:italic r:id="rId57"/>
      <p:boldItalic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Source Code Pro Black" panose="020B0809030403020204" pitchFamily="49" charset="0"/>
      <p:bold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9EA76-F8CB-40AB-9211-D9EA479D7FB3}" v="9" dt="2022-02-21T13:02:54.710"/>
    <p1510:client id="{015531CE-AB0B-4F60-9857-DF42DA2E73B4}" v="38" dt="2022-02-20T23:25:56.066"/>
    <p1510:client id="{04A3B539-E778-4B4E-A84A-08A679E45D20}" v="110" dt="2022-02-21T00:04:55.560"/>
    <p1510:client id="{06BD4174-0726-4C28-BE2B-ABD71FFF37BA}" v="86" dt="2022-02-20T23:57:42.838"/>
    <p1510:client id="{099B31AE-7D16-472C-AECB-A8728445E69F}" v="6" dt="2022-02-21T13:11:43.804"/>
    <p1510:client id="{0B23F277-14E1-4238-98FF-BFCA59F0595F}" v="2" dt="2022-02-21T05:01:18.910"/>
    <p1510:client id="{1394158E-D6D1-4654-9A48-4D0DA3944B43}" v="557" dt="2022-02-20T22:13:46.893"/>
    <p1510:client id="{17B5A98B-37D5-47C3-9EF2-9F418889FABD}" v="40" dt="2022-02-21T04:51:09.529"/>
    <p1510:client id="{2162EA1F-9ED2-C440-8274-CC1D67780B1D}" v="1396" dt="2022-02-20T23:01:28.849"/>
    <p1510:client id="{31C6BBE0-B0E5-4169-BC8A-C47B384995F2}" v="11" dt="2022-02-20T22:20:07.788"/>
    <p1510:client id="{3D746FD2-4ED4-4B76-9516-5165744C09E8}" v="11" dt="2022-02-21T13:38:51.344"/>
    <p1510:client id="{482DA69A-D493-4CDB-95FB-A93B6D9746BF}" v="114" dt="2022-02-20T23:03:20.934"/>
    <p1510:client id="{52C5D2B2-4343-4431-8BC0-7C3B9DC96415}" v="13" dt="2022-02-21T00:49:29.162"/>
    <p1510:client id="{6CA240B7-F1A5-4CBC-898D-E1D7761DAAB5}" v="2" dt="2022-02-20T21:07:46.645"/>
    <p1510:client id="{766DDA36-E566-4FD0-B585-2E3044D342FF}" v="15" dt="2022-02-20T23:08:08.067"/>
    <p1510:client id="{991216CF-2658-4642-8A38-D596FB97BAF5}" v="67" dt="2022-02-20T22:23:43.482"/>
    <p1510:client id="{9B5101CB-30D4-489F-93A9-0748FC7EC539}" v="495" dt="2022-02-21T00:40:51.425"/>
    <p1510:client id="{9D019C9A-D178-40CF-A6F2-D7E80E6126B3}" v="14" dt="2022-02-20T23:03:32.426"/>
    <p1510:client id="{AB0DEBF3-F7DD-473D-AFDB-805692F46894}" v="21" dt="2022-02-20T22:40:53.950"/>
    <p1510:client id="{AD13231A-654B-43AD-8BC8-500C10F40D0B}" v="1142" dt="2022-02-21T07:37:48.248"/>
    <p1510:client id="{BB89B6D3-0931-4417-A333-C5444099E8A2}" v="71" dt="2022-02-21T00:06:50.870"/>
    <p1510:client id="{BCB90BA7-FEB7-4A1E-91A2-9AC75D103EAC}" v="2" dt="2022-02-21T04:47:49.751"/>
    <p1510:client id="{D677B4FD-ACE6-4ABB-9FE3-9468A5DEEE85}" v="16" dt="2022-02-20T22:32:28.226"/>
    <p1510:client id="{DCBB1F86-9249-49DF-83DB-5DAB43911F6C}" v="71" dt="2022-02-20T22:36:13.547"/>
    <p1510:client id="{E30FE8D3-66E2-4A12-B531-C133B233E6F1}" v="305" dt="2022-02-21T06:40:05.829"/>
    <p1510:client id="{EBE27AA1-796B-4C8F-A717-70B6557EE13B}" v="22" dt="2022-02-20T22:41:05.897"/>
    <p1510:client id="{F37C0E72-C1F8-4340-A807-A85CD3C14328}" v="12" dt="2022-02-20T22:28:20.281"/>
  </p1510:revLst>
</p1510:revInfo>
</file>

<file path=ppt/tableStyles.xml><?xml version="1.0" encoding="utf-8"?>
<a:tblStyleLst xmlns:a="http://schemas.openxmlformats.org/drawingml/2006/main" def="{F2F5F124-A0A6-47CD-8D0A-33E8FD08B757}">
  <a:tblStyle styleId="{F2F5F124-A0A6-47CD-8D0A-33E8FD08B7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schemas.openxmlformats.org/officeDocument/2006/relationships/font" Target="fonts/font3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font" Target="fonts/font33.fntdata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font" Target="fonts/font34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83118c0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83118c0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08288d42c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08288d42c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279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083711ea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083711ead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877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08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84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083711ea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083711ead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699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39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73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133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874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af-ZA"/>
              <a:t>Both rated by physician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96496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083118c0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083118c0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639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655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083711ea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083711ead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877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642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089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083711ea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083711ead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74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8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844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083711ea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083711ead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94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83118e57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83118e57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083711ead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083711ead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083711ea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083711ea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083118e57_1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083118e57_1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083711ea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083711ead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9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083711ea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083711ea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In 2020, the diagnosis and treatment of cancer was hampered by the coronavirus disease 2019 (COVID-19) pandemic.</a:t>
            </a:r>
          </a:p>
          <a:p>
            <a:pPr>
              <a:buNone/>
            </a:pPr>
            <a:r>
              <a:rPr lang="en-US"/>
              <a:t>•Reduced access to care due to closures</a:t>
            </a:r>
          </a:p>
          <a:p>
            <a:pPr>
              <a:buNone/>
            </a:pPr>
            <a:r>
              <a:rPr lang="en-US"/>
              <a:t>•Delays in diagnosis and treatment </a:t>
            </a:r>
          </a:p>
          <a:p>
            <a:pPr>
              <a:buNone/>
            </a:pPr>
            <a:r>
              <a:rPr lang="en-US"/>
              <a:t>•Increased mortality 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56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933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083118e57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083118e57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26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083711ead_2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083711ead_2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083711ea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083711ead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7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5" y="-62150"/>
            <a:ext cx="9144000" cy="5207100"/>
            <a:chOff x="-75" y="-62150"/>
            <a:chExt cx="9144000" cy="5207100"/>
          </a:xfrm>
        </p:grpSpPr>
        <p:sp>
          <p:nvSpPr>
            <p:cNvPr id="10" name="Google Shape;10;p2"/>
            <p:cNvSpPr/>
            <p:nvPr/>
          </p:nvSpPr>
          <p:spPr>
            <a:xfrm>
              <a:off x="0" y="-62150"/>
              <a:ext cx="723600" cy="520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75" y="-62150"/>
              <a:ext cx="9144000" cy="608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715125" y="543250"/>
            <a:ext cx="8428800" cy="460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15125" y="543250"/>
            <a:ext cx="2284500" cy="46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319100" y="2727850"/>
            <a:ext cx="7101300" cy="5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rgbClr val="F8F8F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267550" y="3239500"/>
            <a:ext cx="46089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BLANK_1_1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0" y="3181919"/>
            <a:ext cx="4572000" cy="19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572000" y="3181919"/>
            <a:ext cx="4572000" cy="196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0" y="1220349"/>
            <a:ext cx="4572000" cy="196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4572000" y="1220349"/>
            <a:ext cx="4572000" cy="19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642300" y="1805625"/>
            <a:ext cx="3287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2"/>
          </p:nvPr>
        </p:nvSpPr>
        <p:spPr>
          <a:xfrm>
            <a:off x="642300" y="2227875"/>
            <a:ext cx="3287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3"/>
          </p:nvPr>
        </p:nvSpPr>
        <p:spPr>
          <a:xfrm>
            <a:off x="5214300" y="1805625"/>
            <a:ext cx="3287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"/>
          </p:nvPr>
        </p:nvSpPr>
        <p:spPr>
          <a:xfrm>
            <a:off x="5214350" y="2227875"/>
            <a:ext cx="3287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5"/>
          </p:nvPr>
        </p:nvSpPr>
        <p:spPr>
          <a:xfrm>
            <a:off x="642300" y="3554800"/>
            <a:ext cx="3287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6"/>
          </p:nvPr>
        </p:nvSpPr>
        <p:spPr>
          <a:xfrm>
            <a:off x="642300" y="3977050"/>
            <a:ext cx="3287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7"/>
          </p:nvPr>
        </p:nvSpPr>
        <p:spPr>
          <a:xfrm>
            <a:off x="5214300" y="3554801"/>
            <a:ext cx="3287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sie Swash Caps"/>
              <a:buNone/>
              <a:defRPr b="1">
                <a:solidFill>
                  <a:schemeClr val="dk1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8"/>
          </p:nvPr>
        </p:nvSpPr>
        <p:spPr>
          <a:xfrm>
            <a:off x="5214350" y="3977051"/>
            <a:ext cx="3287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Josefin Slab"/>
              <a:buNone/>
              <a:defRPr sz="11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_1"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1061775" y="3545950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2"/>
          </p:nvPr>
        </p:nvSpPr>
        <p:spPr>
          <a:xfrm>
            <a:off x="6548925" y="3545950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 idx="3"/>
          </p:nvPr>
        </p:nvSpPr>
        <p:spPr>
          <a:xfrm>
            <a:off x="3805349" y="3545950"/>
            <a:ext cx="1539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723600" y="2403825"/>
            <a:ext cx="22131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4"/>
          </p:nvPr>
        </p:nvSpPr>
        <p:spPr>
          <a:xfrm>
            <a:off x="6206450" y="2403825"/>
            <a:ext cx="22131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5"/>
          </p:nvPr>
        </p:nvSpPr>
        <p:spPr>
          <a:xfrm>
            <a:off x="3465025" y="2403825"/>
            <a:ext cx="22131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BLANK_1_1_1_1_1_1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20063" y="1959350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720075" y="2270704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 idx="2"/>
          </p:nvPr>
        </p:nvSpPr>
        <p:spPr>
          <a:xfrm>
            <a:off x="6172888" y="1959350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3"/>
          </p:nvPr>
        </p:nvSpPr>
        <p:spPr>
          <a:xfrm>
            <a:off x="6172888" y="2270704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 idx="4"/>
          </p:nvPr>
        </p:nvSpPr>
        <p:spPr>
          <a:xfrm>
            <a:off x="3446513" y="3513412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5"/>
          </p:nvPr>
        </p:nvSpPr>
        <p:spPr>
          <a:xfrm>
            <a:off x="3446512" y="3823340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 idx="6"/>
          </p:nvPr>
        </p:nvSpPr>
        <p:spPr>
          <a:xfrm>
            <a:off x="3446513" y="1959350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7"/>
          </p:nvPr>
        </p:nvSpPr>
        <p:spPr>
          <a:xfrm>
            <a:off x="3446513" y="2270704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8"/>
          </p:nvPr>
        </p:nvSpPr>
        <p:spPr>
          <a:xfrm>
            <a:off x="720063" y="3513412"/>
            <a:ext cx="2251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9"/>
          </p:nvPr>
        </p:nvSpPr>
        <p:spPr>
          <a:xfrm>
            <a:off x="720075" y="3823340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13"/>
          </p:nvPr>
        </p:nvSpPr>
        <p:spPr>
          <a:xfrm>
            <a:off x="6085875" y="3513425"/>
            <a:ext cx="2425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4"/>
          </p:nvPr>
        </p:nvSpPr>
        <p:spPr>
          <a:xfrm>
            <a:off x="6172888" y="3823340"/>
            <a:ext cx="225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715125" y="543250"/>
            <a:ext cx="8428800" cy="46017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ctrTitle"/>
          </p:nvPr>
        </p:nvSpPr>
        <p:spPr>
          <a:xfrm>
            <a:off x="4400400" y="1189500"/>
            <a:ext cx="4020000" cy="9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1"/>
          </p:nvPr>
        </p:nvSpPr>
        <p:spPr>
          <a:xfrm>
            <a:off x="4400400" y="2374875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4902900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Barlow Light"/>
                <a:ea typeface="Barlow Light"/>
                <a:cs typeface="Barlow Light"/>
                <a:sym typeface="Barlow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Barlow Light"/>
                <a:ea typeface="Barlow Light"/>
                <a:cs typeface="Barlow Light"/>
                <a:sym typeface="Barlow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Barlow Light"/>
                <a:ea typeface="Barlow Light"/>
                <a:cs typeface="Barlow Light"/>
                <a:sym typeface="Barlow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. </a:t>
            </a: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163" name="Google Shape;163;p21"/>
          <p:cNvGrpSpPr/>
          <p:nvPr/>
        </p:nvGrpSpPr>
        <p:grpSpPr>
          <a:xfrm>
            <a:off x="-75" y="-62150"/>
            <a:ext cx="9144000" cy="5207100"/>
            <a:chOff x="-75" y="-62150"/>
            <a:chExt cx="9144000" cy="5207100"/>
          </a:xfrm>
        </p:grpSpPr>
        <p:sp>
          <p:nvSpPr>
            <p:cNvPr id="164" name="Google Shape;164;p21"/>
            <p:cNvSpPr/>
            <p:nvPr/>
          </p:nvSpPr>
          <p:spPr>
            <a:xfrm>
              <a:off x="0" y="-62150"/>
              <a:ext cx="723600" cy="5207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-75" y="-62150"/>
              <a:ext cx="9144000" cy="608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1"/>
          <p:cNvSpPr/>
          <p:nvPr/>
        </p:nvSpPr>
        <p:spPr>
          <a:xfrm>
            <a:off x="715125" y="543250"/>
            <a:ext cx="2284500" cy="46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75AD-13BF-4E14-8F59-A2CFC37C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212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690975" y="450"/>
            <a:ext cx="5729400" cy="3484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450"/>
            <a:ext cx="4014900" cy="34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50"/>
            <a:ext cx="4014900" cy="34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23750" y="1819713"/>
            <a:ext cx="2567400" cy="13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096400" y="4204954"/>
            <a:ext cx="43239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23750" y="3688642"/>
            <a:ext cx="2096100" cy="10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720100" y="1213075"/>
            <a:ext cx="3852000" cy="39303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4572100" y="1213075"/>
            <a:ext cx="3852000" cy="39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 flipH="1">
            <a:off x="6154725" y="2470150"/>
            <a:ext cx="18225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 flipH="1">
            <a:off x="5351925" y="3014501"/>
            <a:ext cx="262530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 flipH="1">
            <a:off x="1166860" y="2470150"/>
            <a:ext cx="18228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20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 flipH="1">
            <a:off x="1166775" y="3014502"/>
            <a:ext cx="262530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100" y="1213175"/>
            <a:ext cx="9144000" cy="39318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3826225" y="450"/>
            <a:ext cx="5321700" cy="34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 flipH="1">
            <a:off x="3742650" y="-259650"/>
            <a:ext cx="1658700" cy="914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723625" y="-450"/>
            <a:ext cx="3102600" cy="5143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5052600" y="1219050"/>
            <a:ext cx="33678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253100" y="3932700"/>
            <a:ext cx="41673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893725" y="1817750"/>
            <a:ext cx="5336100" cy="1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538250"/>
            <a:ext cx="4572000" cy="40671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4572000" y="538250"/>
            <a:ext cx="4572000" cy="4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986950" y="855375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986732" y="1182331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/>
          </p:nvPr>
        </p:nvSpPr>
        <p:spPr>
          <a:xfrm>
            <a:off x="5513976" y="855375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5513973" y="1182356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986950" y="2145730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986732" y="2472683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513976" y="2145730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7"/>
          </p:nvPr>
        </p:nvSpPr>
        <p:spPr>
          <a:xfrm>
            <a:off x="5513973" y="2472708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/>
          </p:nvPr>
        </p:nvSpPr>
        <p:spPr>
          <a:xfrm>
            <a:off x="986950" y="3436049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9"/>
          </p:nvPr>
        </p:nvSpPr>
        <p:spPr>
          <a:xfrm>
            <a:off x="986732" y="3763000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/>
          </p:nvPr>
        </p:nvSpPr>
        <p:spPr>
          <a:xfrm>
            <a:off x="5513976" y="3436049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5513973" y="3763025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5" hasCustomPrompt="1"/>
          </p:nvPr>
        </p:nvSpPr>
        <p:spPr>
          <a:xfrm>
            <a:off x="3781275" y="827083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6" hasCustomPrompt="1"/>
          </p:nvPr>
        </p:nvSpPr>
        <p:spPr>
          <a:xfrm>
            <a:off x="4655741" y="827083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7" hasCustomPrompt="1"/>
          </p:nvPr>
        </p:nvSpPr>
        <p:spPr>
          <a:xfrm>
            <a:off x="3781275" y="2118008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8" hasCustomPrompt="1"/>
          </p:nvPr>
        </p:nvSpPr>
        <p:spPr>
          <a:xfrm>
            <a:off x="4655741" y="2118008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9" hasCustomPrompt="1"/>
          </p:nvPr>
        </p:nvSpPr>
        <p:spPr>
          <a:xfrm>
            <a:off x="3781275" y="3408933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0" hasCustomPrompt="1"/>
          </p:nvPr>
        </p:nvSpPr>
        <p:spPr>
          <a:xfrm>
            <a:off x="4655741" y="3408933"/>
            <a:ext cx="704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18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 SemiBold"/>
              <a:buNone/>
              <a:defRPr sz="2400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8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Josefin Sans SemiBold"/>
              <a:buNone/>
              <a:defRPr sz="2800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755D3F55-D05E-417A-BFAC-7FCD6CCE1C9B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884182" y="44386"/>
            <a:ext cx="169028" cy="318336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2" r:id="rId11"/>
    <p:sldLayoutId id="2147483666" r:id="rId12"/>
    <p:sldLayoutId id="2147483667" r:id="rId13"/>
    <p:sldLayoutId id="2147483668" r:id="rId14"/>
    <p:sldLayoutId id="2147483669" r:id="rId15"/>
    <p:sldLayoutId id="214748367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ctrTitle"/>
          </p:nvPr>
        </p:nvSpPr>
        <p:spPr>
          <a:xfrm>
            <a:off x="1319100" y="2727850"/>
            <a:ext cx="7101300" cy="5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CANCER</a:t>
            </a:r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2243455" y="3129939"/>
            <a:ext cx="5252589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>
                <a:solidFill>
                  <a:srgbClr val="F8F8F6"/>
                </a:solidFill>
              </a:rPr>
              <a:t>AN EXTENSIVE ANALYSIS OF FACTORS THAT IMPACT THE SURVIVAL RATE</a:t>
            </a:r>
            <a:endParaRPr lang="en-US" sz="1200"/>
          </a:p>
        </p:txBody>
      </p:sp>
      <p:sp>
        <p:nvSpPr>
          <p:cNvPr id="179" name="Google Shape;179;p26"/>
          <p:cNvSpPr/>
          <p:nvPr/>
        </p:nvSpPr>
        <p:spPr>
          <a:xfrm>
            <a:off x="1903855" y="1047100"/>
            <a:ext cx="679200" cy="6792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2021155" y="1164400"/>
            <a:ext cx="444600" cy="444600"/>
          </a:xfrm>
          <a:prstGeom prst="mathPlus">
            <a:avLst>
              <a:gd name="adj1" fmla="val 2352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399F6BA-5BF2-4DF6-B463-94DD4D81A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00" y="1047099"/>
            <a:ext cx="360638" cy="67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993964" y="953524"/>
            <a:ext cx="2643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/>
              <a:t>inst</a:t>
            </a:r>
            <a:endParaRPr lang="en-US"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1"/>
          </p:nvPr>
        </p:nvSpPr>
        <p:spPr>
          <a:xfrm>
            <a:off x="993964" y="1111590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Institution code</a:t>
            </a:r>
            <a:endParaRPr sz="1100"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 idx="2"/>
          </p:nvPr>
        </p:nvSpPr>
        <p:spPr>
          <a:xfrm>
            <a:off x="5513973" y="736402"/>
            <a:ext cx="2643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ph.ecog</a:t>
            </a: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3"/>
          </p:nvPr>
        </p:nvSpPr>
        <p:spPr>
          <a:xfrm>
            <a:off x="5513973" y="987807"/>
            <a:ext cx="3630027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0=asymptomatic, 1= symptomatic but completely ambulatory, 2= in bed &lt; 50% of the time, 3 = in bed &gt; 50% of the time</a:t>
            </a:r>
            <a:endParaRPr sz="1100"/>
          </a:p>
        </p:txBody>
      </p:sp>
      <p:sp>
        <p:nvSpPr>
          <p:cNvPr id="195" name="Google Shape;195;p28"/>
          <p:cNvSpPr txBox="1">
            <a:spLocks noGrp="1"/>
          </p:cNvSpPr>
          <p:nvPr>
            <p:ph type="title" idx="4"/>
          </p:nvPr>
        </p:nvSpPr>
        <p:spPr>
          <a:xfrm>
            <a:off x="1010195" y="1479922"/>
            <a:ext cx="2643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993964" y="1742887"/>
            <a:ext cx="2643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Survival time in days</a:t>
            </a:r>
            <a:endParaRPr sz="1100"/>
          </a:p>
        </p:txBody>
      </p:sp>
      <p:sp>
        <p:nvSpPr>
          <p:cNvPr id="197" name="Google Shape;197;p28"/>
          <p:cNvSpPr txBox="1">
            <a:spLocks noGrp="1"/>
          </p:cNvSpPr>
          <p:nvPr>
            <p:ph type="title" idx="6"/>
          </p:nvPr>
        </p:nvSpPr>
        <p:spPr>
          <a:xfrm>
            <a:off x="5513973" y="1531806"/>
            <a:ext cx="2643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ph.karno</a:t>
            </a:r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7"/>
          </p:nvPr>
        </p:nvSpPr>
        <p:spPr>
          <a:xfrm>
            <a:off x="5513973" y="1779974"/>
            <a:ext cx="3481344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err="1"/>
              <a:t>Karnofsky</a:t>
            </a:r>
            <a:r>
              <a:rPr lang="en-US" sz="1100"/>
              <a:t> performance score rated by physician</a:t>
            </a:r>
            <a:endParaRPr sz="1100"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 idx="8"/>
          </p:nvPr>
        </p:nvSpPr>
        <p:spPr>
          <a:xfrm>
            <a:off x="993964" y="2128255"/>
            <a:ext cx="2643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status </a:t>
            </a: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9"/>
          </p:nvPr>
        </p:nvSpPr>
        <p:spPr>
          <a:xfrm>
            <a:off x="410241" y="2484645"/>
            <a:ext cx="3243254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/>
              <a:t>censoring status 1=censored, 2=dead</a:t>
            </a:r>
          </a:p>
        </p:txBody>
      </p:sp>
      <p:sp>
        <p:nvSpPr>
          <p:cNvPr id="201" name="Google Shape;201;p28"/>
          <p:cNvSpPr txBox="1">
            <a:spLocks noGrp="1"/>
          </p:cNvSpPr>
          <p:nvPr>
            <p:ph type="title" idx="13"/>
          </p:nvPr>
        </p:nvSpPr>
        <p:spPr>
          <a:xfrm>
            <a:off x="5513973" y="2071906"/>
            <a:ext cx="26433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pat.karno</a:t>
            </a: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14"/>
          </p:nvPr>
        </p:nvSpPr>
        <p:spPr>
          <a:xfrm>
            <a:off x="5513973" y="2436241"/>
            <a:ext cx="3481344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err="1"/>
              <a:t>Karnofsky</a:t>
            </a:r>
            <a:r>
              <a:rPr lang="en-US" sz="1100"/>
              <a:t> performance score as rated by patient</a:t>
            </a:r>
            <a:endParaRPr sz="1100"/>
          </a:p>
        </p:txBody>
      </p:sp>
      <p:sp>
        <p:nvSpPr>
          <p:cNvPr id="20" name="Google Shape;199;p28">
            <a:extLst>
              <a:ext uri="{FF2B5EF4-FFF2-40B4-BE49-F238E27FC236}">
                <a16:creationId xmlns:a16="http://schemas.microsoft.com/office/drawing/2014/main" id="{7CC3843C-5B3A-4D2C-BD1F-B92731913CCC}"/>
              </a:ext>
            </a:extLst>
          </p:cNvPr>
          <p:cNvSpPr txBox="1">
            <a:spLocks/>
          </p:cNvSpPr>
          <p:nvPr/>
        </p:nvSpPr>
        <p:spPr>
          <a:xfrm>
            <a:off x="993964" y="2827029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6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rPr lang="en-US"/>
              <a:t>age </a:t>
            </a:r>
          </a:p>
        </p:txBody>
      </p:sp>
      <p:sp>
        <p:nvSpPr>
          <p:cNvPr id="21" name="Google Shape;200;p28">
            <a:extLst>
              <a:ext uri="{FF2B5EF4-FFF2-40B4-BE49-F238E27FC236}">
                <a16:creationId xmlns:a16="http://schemas.microsoft.com/office/drawing/2014/main" id="{CA7192CB-23CB-4950-A088-AFEAC24357E2}"/>
              </a:ext>
            </a:extLst>
          </p:cNvPr>
          <p:cNvSpPr txBox="1">
            <a:spLocks/>
          </p:cNvSpPr>
          <p:nvPr/>
        </p:nvSpPr>
        <p:spPr>
          <a:xfrm>
            <a:off x="986724" y="3142651"/>
            <a:ext cx="2643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100"/>
              <a:t>Age in years</a:t>
            </a:r>
          </a:p>
        </p:txBody>
      </p:sp>
      <p:sp>
        <p:nvSpPr>
          <p:cNvPr id="23" name="Google Shape;199;p28">
            <a:extLst>
              <a:ext uri="{FF2B5EF4-FFF2-40B4-BE49-F238E27FC236}">
                <a16:creationId xmlns:a16="http://schemas.microsoft.com/office/drawing/2014/main" id="{AEB7760B-FDAF-41ED-94AD-3683EE015826}"/>
              </a:ext>
            </a:extLst>
          </p:cNvPr>
          <p:cNvSpPr txBox="1">
            <a:spLocks/>
          </p:cNvSpPr>
          <p:nvPr/>
        </p:nvSpPr>
        <p:spPr>
          <a:xfrm>
            <a:off x="977203" y="3536188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6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rPr lang="en-US"/>
              <a:t>sex </a:t>
            </a:r>
          </a:p>
        </p:txBody>
      </p:sp>
      <p:sp>
        <p:nvSpPr>
          <p:cNvPr id="24" name="Google Shape;200;p28">
            <a:extLst>
              <a:ext uri="{FF2B5EF4-FFF2-40B4-BE49-F238E27FC236}">
                <a16:creationId xmlns:a16="http://schemas.microsoft.com/office/drawing/2014/main" id="{A09E68B5-8ACC-4FA4-BE96-74903FA438BB}"/>
              </a:ext>
            </a:extLst>
          </p:cNvPr>
          <p:cNvSpPr txBox="1">
            <a:spLocks/>
          </p:cNvSpPr>
          <p:nvPr/>
        </p:nvSpPr>
        <p:spPr>
          <a:xfrm>
            <a:off x="977203" y="3813963"/>
            <a:ext cx="2643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100"/>
              <a:t>Male=1 Female=2</a:t>
            </a:r>
          </a:p>
        </p:txBody>
      </p:sp>
      <p:sp>
        <p:nvSpPr>
          <p:cNvPr id="38" name="Google Shape;201;p28">
            <a:extLst>
              <a:ext uri="{FF2B5EF4-FFF2-40B4-BE49-F238E27FC236}">
                <a16:creationId xmlns:a16="http://schemas.microsoft.com/office/drawing/2014/main" id="{F3EF0833-21C2-48FB-B471-98347AF9EC26}"/>
              </a:ext>
            </a:extLst>
          </p:cNvPr>
          <p:cNvSpPr txBox="1">
            <a:spLocks/>
          </p:cNvSpPr>
          <p:nvPr/>
        </p:nvSpPr>
        <p:spPr>
          <a:xfrm>
            <a:off x="5497742" y="2822756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6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rPr lang="en-US" err="1"/>
              <a:t>wt.loss</a:t>
            </a:r>
            <a:endParaRPr lang="en-US"/>
          </a:p>
        </p:txBody>
      </p:sp>
      <p:sp>
        <p:nvSpPr>
          <p:cNvPr id="39" name="Google Shape;202;p28">
            <a:extLst>
              <a:ext uri="{FF2B5EF4-FFF2-40B4-BE49-F238E27FC236}">
                <a16:creationId xmlns:a16="http://schemas.microsoft.com/office/drawing/2014/main" id="{C270C0AC-0253-4F76-8CB9-ED6B167DF862}"/>
              </a:ext>
            </a:extLst>
          </p:cNvPr>
          <p:cNvSpPr txBox="1">
            <a:spLocks/>
          </p:cNvSpPr>
          <p:nvPr/>
        </p:nvSpPr>
        <p:spPr>
          <a:xfrm>
            <a:off x="5474274" y="3098346"/>
            <a:ext cx="3481344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100"/>
              <a:t>Weight loss in last six months</a:t>
            </a:r>
          </a:p>
        </p:txBody>
      </p:sp>
      <p:sp>
        <p:nvSpPr>
          <p:cNvPr id="40" name="Google Shape;201;p28">
            <a:extLst>
              <a:ext uri="{FF2B5EF4-FFF2-40B4-BE49-F238E27FC236}">
                <a16:creationId xmlns:a16="http://schemas.microsoft.com/office/drawing/2014/main" id="{C04AE6D9-0C31-4E67-A93A-4A2DA3033917}"/>
              </a:ext>
            </a:extLst>
          </p:cNvPr>
          <p:cNvSpPr txBox="1">
            <a:spLocks/>
          </p:cNvSpPr>
          <p:nvPr/>
        </p:nvSpPr>
        <p:spPr>
          <a:xfrm>
            <a:off x="5483795" y="3536188"/>
            <a:ext cx="26433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6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SemiBold"/>
              <a:buNone/>
              <a:defRPr sz="1400" b="0" i="0" u="none" strike="noStrike" cap="none">
                <a:solidFill>
                  <a:schemeClr val="dk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rPr lang="en-US" err="1"/>
              <a:t>meal.cal</a:t>
            </a:r>
            <a:endParaRPr lang="en-US"/>
          </a:p>
        </p:txBody>
      </p:sp>
      <p:sp>
        <p:nvSpPr>
          <p:cNvPr id="41" name="Google Shape;202;p28">
            <a:extLst>
              <a:ext uri="{FF2B5EF4-FFF2-40B4-BE49-F238E27FC236}">
                <a16:creationId xmlns:a16="http://schemas.microsoft.com/office/drawing/2014/main" id="{09E6B834-E1C9-4CF9-90DA-96564584F07A}"/>
              </a:ext>
            </a:extLst>
          </p:cNvPr>
          <p:cNvSpPr txBox="1">
            <a:spLocks/>
          </p:cNvSpPr>
          <p:nvPr/>
        </p:nvSpPr>
        <p:spPr>
          <a:xfrm>
            <a:off x="5474274" y="3813963"/>
            <a:ext cx="3481344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100"/>
              <a:t>Calories consumed at meals</a:t>
            </a:r>
          </a:p>
        </p:txBody>
      </p:sp>
      <p:grpSp>
        <p:nvGrpSpPr>
          <p:cNvPr id="42" name="Google Shape;1012;p49">
            <a:extLst>
              <a:ext uri="{FF2B5EF4-FFF2-40B4-BE49-F238E27FC236}">
                <a16:creationId xmlns:a16="http://schemas.microsoft.com/office/drawing/2014/main" id="{1703B320-466B-4809-993C-5FB5DAF31D3F}"/>
              </a:ext>
            </a:extLst>
          </p:cNvPr>
          <p:cNvGrpSpPr/>
          <p:nvPr/>
        </p:nvGrpSpPr>
        <p:grpSpPr>
          <a:xfrm>
            <a:off x="3919811" y="927927"/>
            <a:ext cx="280125" cy="367325"/>
            <a:chOff x="7800525" y="1516350"/>
            <a:chExt cx="280125" cy="367325"/>
          </a:xfrm>
        </p:grpSpPr>
        <p:sp>
          <p:nvSpPr>
            <p:cNvPr id="43" name="Google Shape;1013;p49">
              <a:extLst>
                <a:ext uri="{FF2B5EF4-FFF2-40B4-BE49-F238E27FC236}">
                  <a16:creationId xmlns:a16="http://schemas.microsoft.com/office/drawing/2014/main" id="{CDC9B9FB-C273-4FE4-8A6A-9EB6A35B80BF}"/>
                </a:ext>
              </a:extLst>
            </p:cNvPr>
            <p:cNvSpPr/>
            <p:nvPr/>
          </p:nvSpPr>
          <p:spPr>
            <a:xfrm>
              <a:off x="7919125" y="1535575"/>
              <a:ext cx="42800" cy="42750"/>
            </a:xfrm>
            <a:custGeom>
              <a:avLst/>
              <a:gdLst/>
              <a:ahLst/>
              <a:cxnLst/>
              <a:rect l="l" t="t" r="r" b="b"/>
              <a:pathLst>
                <a:path w="1712" h="1710" extrusionOk="0">
                  <a:moveTo>
                    <a:pt x="856" y="0"/>
                  </a:moveTo>
                  <a:cubicBezTo>
                    <a:pt x="736" y="0"/>
                    <a:pt x="640" y="96"/>
                    <a:pt x="640" y="216"/>
                  </a:cubicBezTo>
                  <a:lnTo>
                    <a:pt x="640" y="639"/>
                  </a:lnTo>
                  <a:lnTo>
                    <a:pt x="218" y="639"/>
                  </a:lnTo>
                  <a:cubicBezTo>
                    <a:pt x="98" y="639"/>
                    <a:pt x="1" y="735"/>
                    <a:pt x="1" y="854"/>
                  </a:cubicBezTo>
                  <a:cubicBezTo>
                    <a:pt x="1" y="974"/>
                    <a:pt x="98" y="1071"/>
                    <a:pt x="218" y="1071"/>
                  </a:cubicBezTo>
                  <a:lnTo>
                    <a:pt x="640" y="1071"/>
                  </a:lnTo>
                  <a:lnTo>
                    <a:pt x="640" y="1493"/>
                  </a:lnTo>
                  <a:cubicBezTo>
                    <a:pt x="640" y="1614"/>
                    <a:pt x="736" y="1710"/>
                    <a:pt x="856" y="1710"/>
                  </a:cubicBezTo>
                  <a:cubicBezTo>
                    <a:pt x="976" y="1710"/>
                    <a:pt x="1072" y="1614"/>
                    <a:pt x="1072" y="1493"/>
                  </a:cubicBezTo>
                  <a:lnTo>
                    <a:pt x="1072" y="1071"/>
                  </a:lnTo>
                  <a:lnTo>
                    <a:pt x="1495" y="1071"/>
                  </a:lnTo>
                  <a:cubicBezTo>
                    <a:pt x="1615" y="1071"/>
                    <a:pt x="1712" y="974"/>
                    <a:pt x="1712" y="854"/>
                  </a:cubicBezTo>
                  <a:cubicBezTo>
                    <a:pt x="1712" y="735"/>
                    <a:pt x="1615" y="639"/>
                    <a:pt x="1495" y="639"/>
                  </a:cubicBezTo>
                  <a:lnTo>
                    <a:pt x="1072" y="639"/>
                  </a:lnTo>
                  <a:lnTo>
                    <a:pt x="1072" y="216"/>
                  </a:lnTo>
                  <a:cubicBezTo>
                    <a:pt x="1072" y="96"/>
                    <a:pt x="976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14;p49">
              <a:extLst>
                <a:ext uri="{FF2B5EF4-FFF2-40B4-BE49-F238E27FC236}">
                  <a16:creationId xmlns:a16="http://schemas.microsoft.com/office/drawing/2014/main" id="{AC946C39-1B99-4AE7-BF70-8F30322E2A76}"/>
                </a:ext>
              </a:extLst>
            </p:cNvPr>
            <p:cNvSpPr/>
            <p:nvPr/>
          </p:nvSpPr>
          <p:spPr>
            <a:xfrm>
              <a:off x="7850475" y="16635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6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6" y="433"/>
                  </a:cubicBezTo>
                  <a:lnTo>
                    <a:pt x="1100" y="433"/>
                  </a:lnTo>
                  <a:cubicBezTo>
                    <a:pt x="1220" y="433"/>
                    <a:pt x="1316" y="337"/>
                    <a:pt x="1316" y="217"/>
                  </a:cubicBezTo>
                  <a:cubicBezTo>
                    <a:pt x="1316" y="97"/>
                    <a:pt x="1220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15;p49">
              <a:extLst>
                <a:ext uri="{FF2B5EF4-FFF2-40B4-BE49-F238E27FC236}">
                  <a16:creationId xmlns:a16="http://schemas.microsoft.com/office/drawing/2014/main" id="{069E9042-FA84-47FC-A591-6DB8464AA8CA}"/>
                </a:ext>
              </a:extLst>
            </p:cNvPr>
            <p:cNvSpPr/>
            <p:nvPr/>
          </p:nvSpPr>
          <p:spPr>
            <a:xfrm>
              <a:off x="7899575" y="16635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7" y="433"/>
                  </a:cubicBezTo>
                  <a:lnTo>
                    <a:pt x="1100" y="433"/>
                  </a:lnTo>
                  <a:cubicBezTo>
                    <a:pt x="1215" y="433"/>
                    <a:pt x="1317" y="337"/>
                    <a:pt x="1317" y="217"/>
                  </a:cubicBezTo>
                  <a:cubicBezTo>
                    <a:pt x="1317" y="97"/>
                    <a:pt x="1215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6;p49">
              <a:extLst>
                <a:ext uri="{FF2B5EF4-FFF2-40B4-BE49-F238E27FC236}">
                  <a16:creationId xmlns:a16="http://schemas.microsoft.com/office/drawing/2014/main" id="{11A0B563-9A97-46E2-9F79-0957A14E52F1}"/>
                </a:ext>
              </a:extLst>
            </p:cNvPr>
            <p:cNvSpPr/>
            <p:nvPr/>
          </p:nvSpPr>
          <p:spPr>
            <a:xfrm>
              <a:off x="7948675" y="1663550"/>
              <a:ext cx="32825" cy="10825"/>
            </a:xfrm>
            <a:custGeom>
              <a:avLst/>
              <a:gdLst/>
              <a:ahLst/>
              <a:cxnLst/>
              <a:rect l="l" t="t" r="r" b="b"/>
              <a:pathLst>
                <a:path w="1313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096" y="433"/>
                  </a:lnTo>
                  <a:cubicBezTo>
                    <a:pt x="1215" y="433"/>
                    <a:pt x="1312" y="337"/>
                    <a:pt x="1312" y="217"/>
                  </a:cubicBezTo>
                  <a:cubicBezTo>
                    <a:pt x="1312" y="97"/>
                    <a:pt x="1215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17;p49">
              <a:extLst>
                <a:ext uri="{FF2B5EF4-FFF2-40B4-BE49-F238E27FC236}">
                  <a16:creationId xmlns:a16="http://schemas.microsoft.com/office/drawing/2014/main" id="{1B0A6EE5-3637-4AED-857A-BD9F348B9309}"/>
                </a:ext>
              </a:extLst>
            </p:cNvPr>
            <p:cNvSpPr/>
            <p:nvPr/>
          </p:nvSpPr>
          <p:spPr>
            <a:xfrm>
              <a:off x="7997675" y="16635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100" y="433"/>
                  </a:lnTo>
                  <a:cubicBezTo>
                    <a:pt x="1221" y="433"/>
                    <a:pt x="1316" y="337"/>
                    <a:pt x="1316" y="217"/>
                  </a:cubicBezTo>
                  <a:cubicBezTo>
                    <a:pt x="1316" y="97"/>
                    <a:pt x="1221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18;p49">
              <a:extLst>
                <a:ext uri="{FF2B5EF4-FFF2-40B4-BE49-F238E27FC236}">
                  <a16:creationId xmlns:a16="http://schemas.microsoft.com/office/drawing/2014/main" id="{769968A3-748E-41AF-B3BC-A6ACC5F1B3F2}"/>
                </a:ext>
              </a:extLst>
            </p:cNvPr>
            <p:cNvSpPr/>
            <p:nvPr/>
          </p:nvSpPr>
          <p:spPr>
            <a:xfrm>
              <a:off x="7850475" y="16880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6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2"/>
                    <a:pt x="216" y="432"/>
                  </a:cubicBezTo>
                  <a:lnTo>
                    <a:pt x="1100" y="432"/>
                  </a:lnTo>
                  <a:cubicBezTo>
                    <a:pt x="1220" y="432"/>
                    <a:pt x="1316" y="337"/>
                    <a:pt x="1316" y="217"/>
                  </a:cubicBezTo>
                  <a:cubicBezTo>
                    <a:pt x="1316" y="97"/>
                    <a:pt x="1220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9;p49">
              <a:extLst>
                <a:ext uri="{FF2B5EF4-FFF2-40B4-BE49-F238E27FC236}">
                  <a16:creationId xmlns:a16="http://schemas.microsoft.com/office/drawing/2014/main" id="{BAD9CFFE-364A-4FEC-9BE3-8DBCAAECEB01}"/>
                </a:ext>
              </a:extLst>
            </p:cNvPr>
            <p:cNvSpPr/>
            <p:nvPr/>
          </p:nvSpPr>
          <p:spPr>
            <a:xfrm>
              <a:off x="7899575" y="16880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2"/>
                    <a:pt x="217" y="432"/>
                  </a:cubicBezTo>
                  <a:lnTo>
                    <a:pt x="1100" y="432"/>
                  </a:lnTo>
                  <a:cubicBezTo>
                    <a:pt x="1215" y="432"/>
                    <a:pt x="1317" y="337"/>
                    <a:pt x="1317" y="217"/>
                  </a:cubicBezTo>
                  <a:cubicBezTo>
                    <a:pt x="1317" y="97"/>
                    <a:pt x="1215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0;p49">
              <a:extLst>
                <a:ext uri="{FF2B5EF4-FFF2-40B4-BE49-F238E27FC236}">
                  <a16:creationId xmlns:a16="http://schemas.microsoft.com/office/drawing/2014/main" id="{10D3D918-3F9A-4F7E-81A7-053C34C7AF88}"/>
                </a:ext>
              </a:extLst>
            </p:cNvPr>
            <p:cNvSpPr/>
            <p:nvPr/>
          </p:nvSpPr>
          <p:spPr>
            <a:xfrm>
              <a:off x="7948675" y="1688050"/>
              <a:ext cx="32825" cy="10825"/>
            </a:xfrm>
            <a:custGeom>
              <a:avLst/>
              <a:gdLst/>
              <a:ahLst/>
              <a:cxnLst/>
              <a:rect l="l" t="t" r="r" b="b"/>
              <a:pathLst>
                <a:path w="1313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1096" y="432"/>
                  </a:lnTo>
                  <a:cubicBezTo>
                    <a:pt x="1215" y="432"/>
                    <a:pt x="1312" y="337"/>
                    <a:pt x="1312" y="217"/>
                  </a:cubicBezTo>
                  <a:cubicBezTo>
                    <a:pt x="1312" y="97"/>
                    <a:pt x="1215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1;p49">
              <a:extLst>
                <a:ext uri="{FF2B5EF4-FFF2-40B4-BE49-F238E27FC236}">
                  <a16:creationId xmlns:a16="http://schemas.microsoft.com/office/drawing/2014/main" id="{D4A78D86-ABF3-4559-B414-4FF23DB7BC50}"/>
                </a:ext>
              </a:extLst>
            </p:cNvPr>
            <p:cNvSpPr/>
            <p:nvPr/>
          </p:nvSpPr>
          <p:spPr>
            <a:xfrm>
              <a:off x="7997675" y="16880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1100" y="432"/>
                  </a:lnTo>
                  <a:cubicBezTo>
                    <a:pt x="1221" y="432"/>
                    <a:pt x="1316" y="337"/>
                    <a:pt x="1316" y="217"/>
                  </a:cubicBezTo>
                  <a:cubicBezTo>
                    <a:pt x="1316" y="97"/>
                    <a:pt x="1221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22;p49">
              <a:extLst>
                <a:ext uri="{FF2B5EF4-FFF2-40B4-BE49-F238E27FC236}">
                  <a16:creationId xmlns:a16="http://schemas.microsoft.com/office/drawing/2014/main" id="{BABEFBC1-E30C-49B2-A6A3-CF9CC204D07B}"/>
                </a:ext>
              </a:extLst>
            </p:cNvPr>
            <p:cNvSpPr/>
            <p:nvPr/>
          </p:nvSpPr>
          <p:spPr>
            <a:xfrm>
              <a:off x="7850475" y="1712650"/>
              <a:ext cx="32925" cy="10725"/>
            </a:xfrm>
            <a:custGeom>
              <a:avLst/>
              <a:gdLst/>
              <a:ahLst/>
              <a:cxnLst/>
              <a:rect l="l" t="t" r="r" b="b"/>
              <a:pathLst>
                <a:path w="1317" h="429" extrusionOk="0">
                  <a:moveTo>
                    <a:pt x="216" y="1"/>
                  </a:moveTo>
                  <a:cubicBezTo>
                    <a:pt x="96" y="1"/>
                    <a:pt x="0" y="97"/>
                    <a:pt x="0" y="213"/>
                  </a:cubicBezTo>
                  <a:cubicBezTo>
                    <a:pt x="0" y="333"/>
                    <a:pt x="96" y="428"/>
                    <a:pt x="216" y="428"/>
                  </a:cubicBezTo>
                  <a:lnTo>
                    <a:pt x="1100" y="428"/>
                  </a:lnTo>
                  <a:cubicBezTo>
                    <a:pt x="1220" y="428"/>
                    <a:pt x="1316" y="333"/>
                    <a:pt x="1316" y="213"/>
                  </a:cubicBezTo>
                  <a:cubicBezTo>
                    <a:pt x="1316" y="97"/>
                    <a:pt x="1220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23;p49">
              <a:extLst>
                <a:ext uri="{FF2B5EF4-FFF2-40B4-BE49-F238E27FC236}">
                  <a16:creationId xmlns:a16="http://schemas.microsoft.com/office/drawing/2014/main" id="{94D64829-A6CA-47CB-AFE8-0C612D1180E5}"/>
                </a:ext>
              </a:extLst>
            </p:cNvPr>
            <p:cNvSpPr/>
            <p:nvPr/>
          </p:nvSpPr>
          <p:spPr>
            <a:xfrm>
              <a:off x="7899575" y="1712650"/>
              <a:ext cx="32925" cy="10725"/>
            </a:xfrm>
            <a:custGeom>
              <a:avLst/>
              <a:gdLst/>
              <a:ahLst/>
              <a:cxnLst/>
              <a:rect l="l" t="t" r="r" b="b"/>
              <a:pathLst>
                <a:path w="1317" h="429" extrusionOk="0">
                  <a:moveTo>
                    <a:pt x="217" y="1"/>
                  </a:moveTo>
                  <a:cubicBezTo>
                    <a:pt x="96" y="1"/>
                    <a:pt x="0" y="97"/>
                    <a:pt x="0" y="213"/>
                  </a:cubicBezTo>
                  <a:cubicBezTo>
                    <a:pt x="0" y="333"/>
                    <a:pt x="96" y="428"/>
                    <a:pt x="217" y="428"/>
                  </a:cubicBezTo>
                  <a:lnTo>
                    <a:pt x="1100" y="428"/>
                  </a:lnTo>
                  <a:cubicBezTo>
                    <a:pt x="1215" y="428"/>
                    <a:pt x="1317" y="333"/>
                    <a:pt x="1317" y="213"/>
                  </a:cubicBezTo>
                  <a:cubicBezTo>
                    <a:pt x="1317" y="97"/>
                    <a:pt x="1215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4;p49">
              <a:extLst>
                <a:ext uri="{FF2B5EF4-FFF2-40B4-BE49-F238E27FC236}">
                  <a16:creationId xmlns:a16="http://schemas.microsoft.com/office/drawing/2014/main" id="{EB1D1067-8BBF-4292-8723-D5CB14F55B88}"/>
                </a:ext>
              </a:extLst>
            </p:cNvPr>
            <p:cNvSpPr/>
            <p:nvPr/>
          </p:nvSpPr>
          <p:spPr>
            <a:xfrm>
              <a:off x="7948675" y="1712650"/>
              <a:ext cx="32825" cy="10725"/>
            </a:xfrm>
            <a:custGeom>
              <a:avLst/>
              <a:gdLst/>
              <a:ahLst/>
              <a:cxnLst/>
              <a:rect l="l" t="t" r="r" b="b"/>
              <a:pathLst>
                <a:path w="1313" h="429" extrusionOk="0">
                  <a:moveTo>
                    <a:pt x="217" y="1"/>
                  </a:moveTo>
                  <a:cubicBezTo>
                    <a:pt x="97" y="1"/>
                    <a:pt x="0" y="97"/>
                    <a:pt x="0" y="213"/>
                  </a:cubicBezTo>
                  <a:cubicBezTo>
                    <a:pt x="0" y="333"/>
                    <a:pt x="97" y="428"/>
                    <a:pt x="217" y="428"/>
                  </a:cubicBezTo>
                  <a:lnTo>
                    <a:pt x="1096" y="428"/>
                  </a:lnTo>
                  <a:cubicBezTo>
                    <a:pt x="1215" y="428"/>
                    <a:pt x="1312" y="333"/>
                    <a:pt x="1312" y="213"/>
                  </a:cubicBezTo>
                  <a:cubicBezTo>
                    <a:pt x="1312" y="97"/>
                    <a:pt x="12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5;p49">
              <a:extLst>
                <a:ext uri="{FF2B5EF4-FFF2-40B4-BE49-F238E27FC236}">
                  <a16:creationId xmlns:a16="http://schemas.microsoft.com/office/drawing/2014/main" id="{BFF44695-567D-4215-AB3B-1366F8A1A5E7}"/>
                </a:ext>
              </a:extLst>
            </p:cNvPr>
            <p:cNvSpPr/>
            <p:nvPr/>
          </p:nvSpPr>
          <p:spPr>
            <a:xfrm>
              <a:off x="7997675" y="1712650"/>
              <a:ext cx="32925" cy="10725"/>
            </a:xfrm>
            <a:custGeom>
              <a:avLst/>
              <a:gdLst/>
              <a:ahLst/>
              <a:cxnLst/>
              <a:rect l="l" t="t" r="r" b="b"/>
              <a:pathLst>
                <a:path w="1317" h="429" extrusionOk="0">
                  <a:moveTo>
                    <a:pt x="217" y="1"/>
                  </a:moveTo>
                  <a:cubicBezTo>
                    <a:pt x="97" y="1"/>
                    <a:pt x="0" y="97"/>
                    <a:pt x="0" y="213"/>
                  </a:cubicBezTo>
                  <a:cubicBezTo>
                    <a:pt x="0" y="333"/>
                    <a:pt x="97" y="428"/>
                    <a:pt x="217" y="428"/>
                  </a:cubicBezTo>
                  <a:lnTo>
                    <a:pt x="1100" y="428"/>
                  </a:lnTo>
                  <a:cubicBezTo>
                    <a:pt x="1221" y="428"/>
                    <a:pt x="1316" y="333"/>
                    <a:pt x="1316" y="213"/>
                  </a:cubicBezTo>
                  <a:cubicBezTo>
                    <a:pt x="1316" y="97"/>
                    <a:pt x="12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26;p49">
              <a:extLst>
                <a:ext uri="{FF2B5EF4-FFF2-40B4-BE49-F238E27FC236}">
                  <a16:creationId xmlns:a16="http://schemas.microsoft.com/office/drawing/2014/main" id="{2674CBF7-24DE-4015-B1B7-0A663FB7B24D}"/>
                </a:ext>
              </a:extLst>
            </p:cNvPr>
            <p:cNvSpPr/>
            <p:nvPr/>
          </p:nvSpPr>
          <p:spPr>
            <a:xfrm>
              <a:off x="7850475" y="17371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6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6" y="433"/>
                  </a:cubicBezTo>
                  <a:lnTo>
                    <a:pt x="1100" y="433"/>
                  </a:lnTo>
                  <a:cubicBezTo>
                    <a:pt x="1220" y="433"/>
                    <a:pt x="1316" y="337"/>
                    <a:pt x="1316" y="217"/>
                  </a:cubicBezTo>
                  <a:cubicBezTo>
                    <a:pt x="1316" y="97"/>
                    <a:pt x="1220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27;p49">
              <a:extLst>
                <a:ext uri="{FF2B5EF4-FFF2-40B4-BE49-F238E27FC236}">
                  <a16:creationId xmlns:a16="http://schemas.microsoft.com/office/drawing/2014/main" id="{A70E17C7-DA1B-4E9E-B52E-257DB571B23F}"/>
                </a:ext>
              </a:extLst>
            </p:cNvPr>
            <p:cNvSpPr/>
            <p:nvPr/>
          </p:nvSpPr>
          <p:spPr>
            <a:xfrm>
              <a:off x="7899575" y="17371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337"/>
                    <a:pt x="96" y="433"/>
                    <a:pt x="217" y="433"/>
                  </a:cubicBezTo>
                  <a:lnTo>
                    <a:pt x="1100" y="433"/>
                  </a:lnTo>
                  <a:cubicBezTo>
                    <a:pt x="1215" y="433"/>
                    <a:pt x="1317" y="337"/>
                    <a:pt x="1317" y="217"/>
                  </a:cubicBezTo>
                  <a:cubicBezTo>
                    <a:pt x="1317" y="97"/>
                    <a:pt x="1215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28;p49">
              <a:extLst>
                <a:ext uri="{FF2B5EF4-FFF2-40B4-BE49-F238E27FC236}">
                  <a16:creationId xmlns:a16="http://schemas.microsoft.com/office/drawing/2014/main" id="{7723CBB3-D6E4-47C2-BEDC-92873C575E2F}"/>
                </a:ext>
              </a:extLst>
            </p:cNvPr>
            <p:cNvSpPr/>
            <p:nvPr/>
          </p:nvSpPr>
          <p:spPr>
            <a:xfrm>
              <a:off x="7948675" y="1737150"/>
              <a:ext cx="32825" cy="10825"/>
            </a:xfrm>
            <a:custGeom>
              <a:avLst/>
              <a:gdLst/>
              <a:ahLst/>
              <a:cxnLst/>
              <a:rect l="l" t="t" r="r" b="b"/>
              <a:pathLst>
                <a:path w="1313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096" y="433"/>
                  </a:lnTo>
                  <a:cubicBezTo>
                    <a:pt x="1215" y="433"/>
                    <a:pt x="1312" y="337"/>
                    <a:pt x="1312" y="217"/>
                  </a:cubicBezTo>
                  <a:cubicBezTo>
                    <a:pt x="1312" y="97"/>
                    <a:pt x="1215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29;p49">
              <a:extLst>
                <a:ext uri="{FF2B5EF4-FFF2-40B4-BE49-F238E27FC236}">
                  <a16:creationId xmlns:a16="http://schemas.microsoft.com/office/drawing/2014/main" id="{B6CA0246-74AE-4816-8B78-1C91D323B4A2}"/>
                </a:ext>
              </a:extLst>
            </p:cNvPr>
            <p:cNvSpPr/>
            <p:nvPr/>
          </p:nvSpPr>
          <p:spPr>
            <a:xfrm>
              <a:off x="7997675" y="1737150"/>
              <a:ext cx="32925" cy="10825"/>
            </a:xfrm>
            <a:custGeom>
              <a:avLst/>
              <a:gdLst/>
              <a:ahLst/>
              <a:cxnLst/>
              <a:rect l="l" t="t" r="r" b="b"/>
              <a:pathLst>
                <a:path w="1317" h="433" extrusionOk="0">
                  <a:moveTo>
                    <a:pt x="217" y="0"/>
                  </a:moveTo>
                  <a:cubicBezTo>
                    <a:pt x="97" y="0"/>
                    <a:pt x="0" y="97"/>
                    <a:pt x="0" y="217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1100" y="433"/>
                  </a:lnTo>
                  <a:cubicBezTo>
                    <a:pt x="1221" y="433"/>
                    <a:pt x="1316" y="337"/>
                    <a:pt x="1316" y="217"/>
                  </a:cubicBezTo>
                  <a:cubicBezTo>
                    <a:pt x="1316" y="97"/>
                    <a:pt x="1221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0;p49">
              <a:extLst>
                <a:ext uri="{FF2B5EF4-FFF2-40B4-BE49-F238E27FC236}">
                  <a16:creationId xmlns:a16="http://schemas.microsoft.com/office/drawing/2014/main" id="{72712736-2D4F-4DCF-B10B-58B8A37E18C1}"/>
                </a:ext>
              </a:extLst>
            </p:cNvPr>
            <p:cNvSpPr/>
            <p:nvPr/>
          </p:nvSpPr>
          <p:spPr>
            <a:xfrm>
              <a:off x="7800525" y="1516350"/>
              <a:ext cx="280125" cy="367325"/>
            </a:xfrm>
            <a:custGeom>
              <a:avLst/>
              <a:gdLst/>
              <a:ahLst/>
              <a:cxnLst/>
              <a:rect l="l" t="t" r="r" b="b"/>
              <a:pathLst>
                <a:path w="11205" h="14693" extrusionOk="0">
                  <a:moveTo>
                    <a:pt x="6571" y="433"/>
                  </a:moveTo>
                  <a:cubicBezTo>
                    <a:pt x="6695" y="433"/>
                    <a:pt x="6791" y="528"/>
                    <a:pt x="6791" y="654"/>
                  </a:cubicBezTo>
                  <a:lnTo>
                    <a:pt x="6791" y="2594"/>
                  </a:lnTo>
                  <a:cubicBezTo>
                    <a:pt x="6791" y="2714"/>
                    <a:pt x="6695" y="2815"/>
                    <a:pt x="6571" y="2815"/>
                  </a:cubicBezTo>
                  <a:lnTo>
                    <a:pt x="4630" y="2815"/>
                  </a:lnTo>
                  <a:cubicBezTo>
                    <a:pt x="4505" y="2815"/>
                    <a:pt x="4409" y="2714"/>
                    <a:pt x="4409" y="2594"/>
                  </a:cubicBezTo>
                  <a:lnTo>
                    <a:pt x="4409" y="654"/>
                  </a:lnTo>
                  <a:cubicBezTo>
                    <a:pt x="4409" y="528"/>
                    <a:pt x="4505" y="433"/>
                    <a:pt x="4630" y="433"/>
                  </a:cubicBezTo>
                  <a:close/>
                  <a:moveTo>
                    <a:pt x="6210" y="3248"/>
                  </a:moveTo>
                  <a:lnTo>
                    <a:pt x="6210" y="3915"/>
                  </a:lnTo>
                  <a:lnTo>
                    <a:pt x="4990" y="3915"/>
                  </a:lnTo>
                  <a:lnTo>
                    <a:pt x="4990" y="3248"/>
                  </a:lnTo>
                  <a:close/>
                  <a:moveTo>
                    <a:pt x="10634" y="4347"/>
                  </a:moveTo>
                  <a:cubicBezTo>
                    <a:pt x="10710" y="4347"/>
                    <a:pt x="10772" y="4409"/>
                    <a:pt x="10772" y="4481"/>
                  </a:cubicBezTo>
                  <a:lnTo>
                    <a:pt x="10772" y="4717"/>
                  </a:lnTo>
                  <a:cubicBezTo>
                    <a:pt x="10772" y="4789"/>
                    <a:pt x="10710" y="4851"/>
                    <a:pt x="10634" y="4851"/>
                  </a:cubicBezTo>
                  <a:lnTo>
                    <a:pt x="566" y="4851"/>
                  </a:lnTo>
                  <a:cubicBezTo>
                    <a:pt x="490" y="4851"/>
                    <a:pt x="427" y="4789"/>
                    <a:pt x="427" y="4717"/>
                  </a:cubicBezTo>
                  <a:lnTo>
                    <a:pt x="427" y="4481"/>
                  </a:lnTo>
                  <a:cubicBezTo>
                    <a:pt x="427" y="4409"/>
                    <a:pt x="490" y="4347"/>
                    <a:pt x="566" y="4347"/>
                  </a:cubicBezTo>
                  <a:close/>
                  <a:moveTo>
                    <a:pt x="7939" y="10308"/>
                  </a:moveTo>
                  <a:cubicBezTo>
                    <a:pt x="8016" y="10308"/>
                    <a:pt x="8079" y="10370"/>
                    <a:pt x="8079" y="10446"/>
                  </a:cubicBezTo>
                  <a:lnTo>
                    <a:pt x="8079" y="10677"/>
                  </a:lnTo>
                  <a:cubicBezTo>
                    <a:pt x="8079" y="10754"/>
                    <a:pt x="8016" y="10816"/>
                    <a:pt x="7939" y="10816"/>
                  </a:cubicBezTo>
                  <a:lnTo>
                    <a:pt x="3261" y="10816"/>
                  </a:lnTo>
                  <a:cubicBezTo>
                    <a:pt x="3184" y="10816"/>
                    <a:pt x="3122" y="10754"/>
                    <a:pt x="3122" y="10677"/>
                  </a:cubicBezTo>
                  <a:lnTo>
                    <a:pt x="3122" y="10446"/>
                  </a:lnTo>
                  <a:cubicBezTo>
                    <a:pt x="3122" y="10370"/>
                    <a:pt x="3184" y="10308"/>
                    <a:pt x="3261" y="10308"/>
                  </a:cubicBezTo>
                  <a:close/>
                  <a:moveTo>
                    <a:pt x="5384" y="11248"/>
                  </a:moveTo>
                  <a:lnTo>
                    <a:pt x="5384" y="13323"/>
                  </a:lnTo>
                  <a:lnTo>
                    <a:pt x="3636" y="13323"/>
                  </a:lnTo>
                  <a:lnTo>
                    <a:pt x="3636" y="11248"/>
                  </a:lnTo>
                  <a:close/>
                  <a:moveTo>
                    <a:pt x="7569" y="11248"/>
                  </a:moveTo>
                  <a:lnTo>
                    <a:pt x="7569" y="13323"/>
                  </a:lnTo>
                  <a:lnTo>
                    <a:pt x="5816" y="13323"/>
                  </a:lnTo>
                  <a:lnTo>
                    <a:pt x="5816" y="11248"/>
                  </a:lnTo>
                  <a:close/>
                  <a:moveTo>
                    <a:pt x="4630" y="0"/>
                  </a:moveTo>
                  <a:cubicBezTo>
                    <a:pt x="4270" y="0"/>
                    <a:pt x="3977" y="293"/>
                    <a:pt x="3977" y="654"/>
                  </a:cubicBezTo>
                  <a:lnTo>
                    <a:pt x="3977" y="2594"/>
                  </a:lnTo>
                  <a:cubicBezTo>
                    <a:pt x="3977" y="2931"/>
                    <a:pt x="4237" y="3208"/>
                    <a:pt x="4563" y="3242"/>
                  </a:cubicBezTo>
                  <a:lnTo>
                    <a:pt x="4563" y="3915"/>
                  </a:lnTo>
                  <a:lnTo>
                    <a:pt x="566" y="3915"/>
                  </a:lnTo>
                  <a:cubicBezTo>
                    <a:pt x="254" y="3915"/>
                    <a:pt x="0" y="4170"/>
                    <a:pt x="0" y="4481"/>
                  </a:cubicBezTo>
                  <a:lnTo>
                    <a:pt x="0" y="4717"/>
                  </a:lnTo>
                  <a:cubicBezTo>
                    <a:pt x="0" y="5028"/>
                    <a:pt x="254" y="5283"/>
                    <a:pt x="566" y="5283"/>
                  </a:cubicBezTo>
                  <a:lnTo>
                    <a:pt x="692" y="5283"/>
                  </a:lnTo>
                  <a:lnTo>
                    <a:pt x="692" y="13323"/>
                  </a:lnTo>
                  <a:lnTo>
                    <a:pt x="566" y="13323"/>
                  </a:lnTo>
                  <a:cubicBezTo>
                    <a:pt x="254" y="13323"/>
                    <a:pt x="0" y="13578"/>
                    <a:pt x="0" y="13890"/>
                  </a:cubicBezTo>
                  <a:lnTo>
                    <a:pt x="0" y="14126"/>
                  </a:lnTo>
                  <a:cubicBezTo>
                    <a:pt x="0" y="14438"/>
                    <a:pt x="254" y="14693"/>
                    <a:pt x="566" y="14693"/>
                  </a:cubicBezTo>
                  <a:lnTo>
                    <a:pt x="5101" y="14693"/>
                  </a:lnTo>
                  <a:cubicBezTo>
                    <a:pt x="5216" y="14693"/>
                    <a:pt x="5312" y="14596"/>
                    <a:pt x="5312" y="14476"/>
                  </a:cubicBezTo>
                  <a:cubicBezTo>
                    <a:pt x="5312" y="14356"/>
                    <a:pt x="5216" y="14260"/>
                    <a:pt x="5101" y="14260"/>
                  </a:cubicBezTo>
                  <a:lnTo>
                    <a:pt x="566" y="14260"/>
                  </a:lnTo>
                  <a:cubicBezTo>
                    <a:pt x="490" y="14260"/>
                    <a:pt x="427" y="14198"/>
                    <a:pt x="427" y="14126"/>
                  </a:cubicBezTo>
                  <a:lnTo>
                    <a:pt x="427" y="13890"/>
                  </a:lnTo>
                  <a:cubicBezTo>
                    <a:pt x="427" y="13818"/>
                    <a:pt x="490" y="13756"/>
                    <a:pt x="566" y="13756"/>
                  </a:cubicBezTo>
                  <a:lnTo>
                    <a:pt x="10634" y="13756"/>
                  </a:lnTo>
                  <a:cubicBezTo>
                    <a:pt x="10710" y="13756"/>
                    <a:pt x="10772" y="13818"/>
                    <a:pt x="10772" y="13890"/>
                  </a:cubicBezTo>
                  <a:lnTo>
                    <a:pt x="10772" y="14126"/>
                  </a:lnTo>
                  <a:cubicBezTo>
                    <a:pt x="10772" y="14198"/>
                    <a:pt x="10710" y="14260"/>
                    <a:pt x="10634" y="14260"/>
                  </a:cubicBezTo>
                  <a:lnTo>
                    <a:pt x="6104" y="14260"/>
                  </a:lnTo>
                  <a:cubicBezTo>
                    <a:pt x="5984" y="14260"/>
                    <a:pt x="5888" y="14356"/>
                    <a:pt x="5888" y="14476"/>
                  </a:cubicBezTo>
                  <a:cubicBezTo>
                    <a:pt x="5888" y="14596"/>
                    <a:pt x="5984" y="14693"/>
                    <a:pt x="6104" y="14693"/>
                  </a:cubicBezTo>
                  <a:lnTo>
                    <a:pt x="10634" y="14693"/>
                  </a:lnTo>
                  <a:cubicBezTo>
                    <a:pt x="10945" y="14693"/>
                    <a:pt x="11205" y="14438"/>
                    <a:pt x="11205" y="14126"/>
                  </a:cubicBezTo>
                  <a:lnTo>
                    <a:pt x="11205" y="13890"/>
                  </a:lnTo>
                  <a:cubicBezTo>
                    <a:pt x="11205" y="13578"/>
                    <a:pt x="10945" y="13323"/>
                    <a:pt x="10634" y="13323"/>
                  </a:cubicBezTo>
                  <a:lnTo>
                    <a:pt x="10513" y="13323"/>
                  </a:lnTo>
                  <a:lnTo>
                    <a:pt x="10513" y="9808"/>
                  </a:lnTo>
                  <a:cubicBezTo>
                    <a:pt x="10513" y="9688"/>
                    <a:pt x="10413" y="9592"/>
                    <a:pt x="10298" y="9592"/>
                  </a:cubicBezTo>
                  <a:cubicBezTo>
                    <a:pt x="10178" y="9592"/>
                    <a:pt x="10081" y="9688"/>
                    <a:pt x="10081" y="9808"/>
                  </a:cubicBezTo>
                  <a:lnTo>
                    <a:pt x="10081" y="13323"/>
                  </a:lnTo>
                  <a:lnTo>
                    <a:pt x="7997" y="13323"/>
                  </a:lnTo>
                  <a:lnTo>
                    <a:pt x="7997" y="11244"/>
                  </a:lnTo>
                  <a:cubicBezTo>
                    <a:pt x="8285" y="11215"/>
                    <a:pt x="8511" y="10971"/>
                    <a:pt x="8511" y="10677"/>
                  </a:cubicBezTo>
                  <a:lnTo>
                    <a:pt x="8511" y="10446"/>
                  </a:lnTo>
                  <a:cubicBezTo>
                    <a:pt x="8511" y="10135"/>
                    <a:pt x="8256" y="9880"/>
                    <a:pt x="7939" y="9880"/>
                  </a:cubicBezTo>
                  <a:lnTo>
                    <a:pt x="3261" y="9880"/>
                  </a:lnTo>
                  <a:cubicBezTo>
                    <a:pt x="2949" y="9880"/>
                    <a:pt x="2694" y="10135"/>
                    <a:pt x="2694" y="10446"/>
                  </a:cubicBezTo>
                  <a:lnTo>
                    <a:pt x="2694" y="10677"/>
                  </a:lnTo>
                  <a:cubicBezTo>
                    <a:pt x="2694" y="10971"/>
                    <a:pt x="2916" y="11215"/>
                    <a:pt x="3204" y="11244"/>
                  </a:cubicBezTo>
                  <a:lnTo>
                    <a:pt x="3204" y="13323"/>
                  </a:lnTo>
                  <a:lnTo>
                    <a:pt x="1119" y="13323"/>
                  </a:lnTo>
                  <a:lnTo>
                    <a:pt x="1119" y="5283"/>
                  </a:lnTo>
                  <a:lnTo>
                    <a:pt x="10081" y="5283"/>
                  </a:lnTo>
                  <a:lnTo>
                    <a:pt x="10081" y="8799"/>
                  </a:lnTo>
                  <a:cubicBezTo>
                    <a:pt x="10081" y="8919"/>
                    <a:pt x="10178" y="9016"/>
                    <a:pt x="10298" y="9016"/>
                  </a:cubicBezTo>
                  <a:cubicBezTo>
                    <a:pt x="10413" y="9016"/>
                    <a:pt x="10513" y="8919"/>
                    <a:pt x="10513" y="8799"/>
                  </a:cubicBezTo>
                  <a:lnTo>
                    <a:pt x="10513" y="5283"/>
                  </a:lnTo>
                  <a:lnTo>
                    <a:pt x="10634" y="5283"/>
                  </a:lnTo>
                  <a:cubicBezTo>
                    <a:pt x="10945" y="5283"/>
                    <a:pt x="11205" y="5028"/>
                    <a:pt x="11205" y="4717"/>
                  </a:cubicBezTo>
                  <a:lnTo>
                    <a:pt x="11205" y="4481"/>
                  </a:lnTo>
                  <a:cubicBezTo>
                    <a:pt x="11205" y="4170"/>
                    <a:pt x="10945" y="3915"/>
                    <a:pt x="10634" y="3915"/>
                  </a:cubicBezTo>
                  <a:lnTo>
                    <a:pt x="6642" y="3915"/>
                  </a:lnTo>
                  <a:lnTo>
                    <a:pt x="6642" y="3242"/>
                  </a:lnTo>
                  <a:cubicBezTo>
                    <a:pt x="6968" y="3208"/>
                    <a:pt x="7223" y="2931"/>
                    <a:pt x="7223" y="2594"/>
                  </a:cubicBezTo>
                  <a:lnTo>
                    <a:pt x="7223" y="654"/>
                  </a:lnTo>
                  <a:cubicBezTo>
                    <a:pt x="7223" y="293"/>
                    <a:pt x="6930" y="0"/>
                    <a:pt x="6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9936;p61">
            <a:extLst>
              <a:ext uri="{FF2B5EF4-FFF2-40B4-BE49-F238E27FC236}">
                <a16:creationId xmlns:a16="http://schemas.microsoft.com/office/drawing/2014/main" id="{4620D7CD-8C04-4AF7-A3E6-F98A9FA25615}"/>
              </a:ext>
            </a:extLst>
          </p:cNvPr>
          <p:cNvGrpSpPr/>
          <p:nvPr/>
        </p:nvGrpSpPr>
        <p:grpSpPr>
          <a:xfrm>
            <a:off x="3894962" y="1583291"/>
            <a:ext cx="345997" cy="345997"/>
            <a:chOff x="1756921" y="1509739"/>
            <a:chExt cx="345997" cy="345997"/>
          </a:xfrm>
          <a:solidFill>
            <a:schemeClr val="tx1"/>
          </a:solidFill>
        </p:grpSpPr>
        <p:sp>
          <p:nvSpPr>
            <p:cNvPr id="62" name="Google Shape;9937;p61">
              <a:extLst>
                <a:ext uri="{FF2B5EF4-FFF2-40B4-BE49-F238E27FC236}">
                  <a16:creationId xmlns:a16="http://schemas.microsoft.com/office/drawing/2014/main" id="{4DDBFAC3-2CF6-494B-8857-4935EAC60CE9}"/>
                </a:ext>
              </a:extLst>
            </p:cNvPr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938;p61">
              <a:extLst>
                <a:ext uri="{FF2B5EF4-FFF2-40B4-BE49-F238E27FC236}">
                  <a16:creationId xmlns:a16="http://schemas.microsoft.com/office/drawing/2014/main" id="{2BBA3BFE-258E-49CE-A3A7-E4CC689C057F}"/>
                </a:ext>
              </a:extLst>
            </p:cNvPr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39;p61">
              <a:extLst>
                <a:ext uri="{FF2B5EF4-FFF2-40B4-BE49-F238E27FC236}">
                  <a16:creationId xmlns:a16="http://schemas.microsoft.com/office/drawing/2014/main" id="{8B37A1F1-1E6C-4D27-BDC9-76CB957AA2B6}"/>
                </a:ext>
              </a:extLst>
            </p:cNvPr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940;p61">
              <a:extLst>
                <a:ext uri="{FF2B5EF4-FFF2-40B4-BE49-F238E27FC236}">
                  <a16:creationId xmlns:a16="http://schemas.microsoft.com/office/drawing/2014/main" id="{6DE6F6C8-DCB3-45E9-8507-2EBED3827C7E}"/>
                </a:ext>
              </a:extLst>
            </p:cNvPr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941;p61">
              <a:extLst>
                <a:ext uri="{FF2B5EF4-FFF2-40B4-BE49-F238E27FC236}">
                  <a16:creationId xmlns:a16="http://schemas.microsoft.com/office/drawing/2014/main" id="{3D7D1B1A-9832-4429-956D-29A28CA591D3}"/>
                </a:ext>
              </a:extLst>
            </p:cNvPr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942;p61">
              <a:extLst>
                <a:ext uri="{FF2B5EF4-FFF2-40B4-BE49-F238E27FC236}">
                  <a16:creationId xmlns:a16="http://schemas.microsoft.com/office/drawing/2014/main" id="{3B22C2A1-D9FA-4D7A-8870-E5E4088F03B0}"/>
                </a:ext>
              </a:extLst>
            </p:cNvPr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943;p61">
              <a:extLst>
                <a:ext uri="{FF2B5EF4-FFF2-40B4-BE49-F238E27FC236}">
                  <a16:creationId xmlns:a16="http://schemas.microsoft.com/office/drawing/2014/main" id="{27FFDE33-71B9-4CA4-BB23-611757BB6AF3}"/>
                </a:ext>
              </a:extLst>
            </p:cNvPr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944;p61">
              <a:extLst>
                <a:ext uri="{FF2B5EF4-FFF2-40B4-BE49-F238E27FC236}">
                  <a16:creationId xmlns:a16="http://schemas.microsoft.com/office/drawing/2014/main" id="{1A476DD6-5B14-40E8-943E-7218E14A2FCE}"/>
                </a:ext>
              </a:extLst>
            </p:cNvPr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945;p61">
              <a:extLst>
                <a:ext uri="{FF2B5EF4-FFF2-40B4-BE49-F238E27FC236}">
                  <a16:creationId xmlns:a16="http://schemas.microsoft.com/office/drawing/2014/main" id="{AF09CD51-95D0-457D-8B7A-9432214008E6}"/>
                </a:ext>
              </a:extLst>
            </p:cNvPr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946;p61">
              <a:extLst>
                <a:ext uri="{FF2B5EF4-FFF2-40B4-BE49-F238E27FC236}">
                  <a16:creationId xmlns:a16="http://schemas.microsoft.com/office/drawing/2014/main" id="{63B830AD-4F58-4CF7-A02B-149A5A28A0AB}"/>
                </a:ext>
              </a:extLst>
            </p:cNvPr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947;p61">
              <a:extLst>
                <a:ext uri="{FF2B5EF4-FFF2-40B4-BE49-F238E27FC236}">
                  <a16:creationId xmlns:a16="http://schemas.microsoft.com/office/drawing/2014/main" id="{EEDC0EEE-2912-4F10-BB54-253A1FDEFB23}"/>
                </a:ext>
              </a:extLst>
            </p:cNvPr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948;p61">
              <a:extLst>
                <a:ext uri="{FF2B5EF4-FFF2-40B4-BE49-F238E27FC236}">
                  <a16:creationId xmlns:a16="http://schemas.microsoft.com/office/drawing/2014/main" id="{4DB90F13-2789-4F06-9833-1FA08D2E100E}"/>
                </a:ext>
              </a:extLst>
            </p:cNvPr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949;p61">
              <a:extLst>
                <a:ext uri="{FF2B5EF4-FFF2-40B4-BE49-F238E27FC236}">
                  <a16:creationId xmlns:a16="http://schemas.microsoft.com/office/drawing/2014/main" id="{27A3DF1C-79B4-4717-B769-F160E45A4A49}"/>
                </a:ext>
              </a:extLst>
            </p:cNvPr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950;p61">
              <a:extLst>
                <a:ext uri="{FF2B5EF4-FFF2-40B4-BE49-F238E27FC236}">
                  <a16:creationId xmlns:a16="http://schemas.microsoft.com/office/drawing/2014/main" id="{BD8E4FC1-C363-435C-9788-4FBF0E016901}"/>
                </a:ext>
              </a:extLst>
            </p:cNvPr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951;p61">
              <a:extLst>
                <a:ext uri="{FF2B5EF4-FFF2-40B4-BE49-F238E27FC236}">
                  <a16:creationId xmlns:a16="http://schemas.microsoft.com/office/drawing/2014/main" id="{CFBC5914-7C47-43E3-9AC0-A62BA4525AB5}"/>
                </a:ext>
              </a:extLst>
            </p:cNvPr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952;p61">
              <a:extLst>
                <a:ext uri="{FF2B5EF4-FFF2-40B4-BE49-F238E27FC236}">
                  <a16:creationId xmlns:a16="http://schemas.microsoft.com/office/drawing/2014/main" id="{F6551BEA-356F-4BD3-96F7-DFEFBC2902DC}"/>
                </a:ext>
              </a:extLst>
            </p:cNvPr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953;p61">
              <a:extLst>
                <a:ext uri="{FF2B5EF4-FFF2-40B4-BE49-F238E27FC236}">
                  <a16:creationId xmlns:a16="http://schemas.microsoft.com/office/drawing/2014/main" id="{D61FF197-0406-488E-A26A-7DC126C93B15}"/>
                </a:ext>
              </a:extLst>
            </p:cNvPr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859;p49">
            <a:extLst>
              <a:ext uri="{FF2B5EF4-FFF2-40B4-BE49-F238E27FC236}">
                <a16:creationId xmlns:a16="http://schemas.microsoft.com/office/drawing/2014/main" id="{BF2D932A-C8CF-4AB8-9909-97A89F54CD32}"/>
              </a:ext>
            </a:extLst>
          </p:cNvPr>
          <p:cNvGrpSpPr/>
          <p:nvPr/>
        </p:nvGrpSpPr>
        <p:grpSpPr>
          <a:xfrm>
            <a:off x="4958283" y="3036556"/>
            <a:ext cx="365050" cy="366625"/>
            <a:chOff x="998350" y="3231600"/>
            <a:chExt cx="365050" cy="366625"/>
          </a:xfrm>
        </p:grpSpPr>
        <p:sp>
          <p:nvSpPr>
            <p:cNvPr id="80" name="Google Shape;860;p49">
              <a:extLst>
                <a:ext uri="{FF2B5EF4-FFF2-40B4-BE49-F238E27FC236}">
                  <a16:creationId xmlns:a16="http://schemas.microsoft.com/office/drawing/2014/main" id="{EF8878BA-2EE6-4070-B0B2-04AEE2CB3A8C}"/>
                </a:ext>
              </a:extLst>
            </p:cNvPr>
            <p:cNvSpPr/>
            <p:nvPr/>
          </p:nvSpPr>
          <p:spPr>
            <a:xfrm>
              <a:off x="1064625" y="3297500"/>
              <a:ext cx="182525" cy="100550"/>
            </a:xfrm>
            <a:custGeom>
              <a:avLst/>
              <a:gdLst/>
              <a:ahLst/>
              <a:cxnLst/>
              <a:rect l="l" t="t" r="r" b="b"/>
              <a:pathLst>
                <a:path w="7301" h="4022" extrusionOk="0">
                  <a:moveTo>
                    <a:pt x="3435" y="1807"/>
                  </a:moveTo>
                  <a:lnTo>
                    <a:pt x="3435" y="2825"/>
                  </a:lnTo>
                  <a:cubicBezTo>
                    <a:pt x="3079" y="2902"/>
                    <a:pt x="2776" y="3152"/>
                    <a:pt x="2647" y="3503"/>
                  </a:cubicBezTo>
                  <a:cubicBezTo>
                    <a:pt x="2623" y="3556"/>
                    <a:pt x="2575" y="3589"/>
                    <a:pt x="2522" y="3589"/>
                  </a:cubicBezTo>
                  <a:lnTo>
                    <a:pt x="1628" y="3589"/>
                  </a:lnTo>
                  <a:cubicBezTo>
                    <a:pt x="1739" y="2652"/>
                    <a:pt x="2493" y="1907"/>
                    <a:pt x="3435" y="1807"/>
                  </a:cubicBezTo>
                  <a:close/>
                  <a:moveTo>
                    <a:pt x="3651" y="3233"/>
                  </a:moveTo>
                  <a:cubicBezTo>
                    <a:pt x="3896" y="3233"/>
                    <a:pt x="4117" y="3377"/>
                    <a:pt x="4222" y="3589"/>
                  </a:cubicBezTo>
                  <a:lnTo>
                    <a:pt x="3075" y="3589"/>
                  </a:lnTo>
                  <a:cubicBezTo>
                    <a:pt x="3180" y="3377"/>
                    <a:pt x="3406" y="3233"/>
                    <a:pt x="3651" y="3233"/>
                  </a:cubicBezTo>
                  <a:close/>
                  <a:moveTo>
                    <a:pt x="3862" y="1807"/>
                  </a:moveTo>
                  <a:cubicBezTo>
                    <a:pt x="4804" y="1907"/>
                    <a:pt x="5558" y="2652"/>
                    <a:pt x="5668" y="3589"/>
                  </a:cubicBezTo>
                  <a:lnTo>
                    <a:pt x="4780" y="3589"/>
                  </a:lnTo>
                  <a:cubicBezTo>
                    <a:pt x="4722" y="3589"/>
                    <a:pt x="4674" y="3556"/>
                    <a:pt x="4654" y="3503"/>
                  </a:cubicBezTo>
                  <a:cubicBezTo>
                    <a:pt x="4525" y="3152"/>
                    <a:pt x="4217" y="2902"/>
                    <a:pt x="3862" y="2825"/>
                  </a:cubicBezTo>
                  <a:lnTo>
                    <a:pt x="3862" y="1807"/>
                  </a:lnTo>
                  <a:close/>
                  <a:moveTo>
                    <a:pt x="6696" y="433"/>
                  </a:moveTo>
                  <a:cubicBezTo>
                    <a:pt x="6792" y="433"/>
                    <a:pt x="6868" y="510"/>
                    <a:pt x="6868" y="606"/>
                  </a:cubicBezTo>
                  <a:lnTo>
                    <a:pt x="6868" y="3416"/>
                  </a:lnTo>
                  <a:cubicBezTo>
                    <a:pt x="6868" y="3512"/>
                    <a:pt x="6792" y="3589"/>
                    <a:pt x="6696" y="3589"/>
                  </a:cubicBezTo>
                  <a:lnTo>
                    <a:pt x="6101" y="3589"/>
                  </a:lnTo>
                  <a:cubicBezTo>
                    <a:pt x="5990" y="2426"/>
                    <a:pt x="5058" y="1475"/>
                    <a:pt x="3862" y="1375"/>
                  </a:cubicBezTo>
                  <a:lnTo>
                    <a:pt x="3862" y="991"/>
                  </a:lnTo>
                  <a:cubicBezTo>
                    <a:pt x="3862" y="876"/>
                    <a:pt x="3767" y="779"/>
                    <a:pt x="3651" y="779"/>
                  </a:cubicBezTo>
                  <a:cubicBezTo>
                    <a:pt x="3530" y="779"/>
                    <a:pt x="3435" y="876"/>
                    <a:pt x="3435" y="991"/>
                  </a:cubicBezTo>
                  <a:lnTo>
                    <a:pt x="3435" y="1375"/>
                  </a:lnTo>
                  <a:cubicBezTo>
                    <a:pt x="2268" y="1475"/>
                    <a:pt x="1311" y="2397"/>
                    <a:pt x="1202" y="3589"/>
                  </a:cubicBezTo>
                  <a:lnTo>
                    <a:pt x="606" y="3589"/>
                  </a:lnTo>
                  <a:cubicBezTo>
                    <a:pt x="510" y="3589"/>
                    <a:pt x="428" y="3512"/>
                    <a:pt x="428" y="3416"/>
                  </a:cubicBezTo>
                  <a:lnTo>
                    <a:pt x="428" y="606"/>
                  </a:lnTo>
                  <a:cubicBezTo>
                    <a:pt x="428" y="510"/>
                    <a:pt x="510" y="433"/>
                    <a:pt x="606" y="433"/>
                  </a:cubicBezTo>
                  <a:close/>
                  <a:moveTo>
                    <a:pt x="606" y="1"/>
                  </a:moveTo>
                  <a:cubicBezTo>
                    <a:pt x="269" y="1"/>
                    <a:pt x="1" y="275"/>
                    <a:pt x="1" y="606"/>
                  </a:cubicBezTo>
                  <a:lnTo>
                    <a:pt x="1" y="3416"/>
                  </a:lnTo>
                  <a:cubicBezTo>
                    <a:pt x="1" y="3747"/>
                    <a:pt x="269" y="4021"/>
                    <a:pt x="606" y="4021"/>
                  </a:cubicBezTo>
                  <a:lnTo>
                    <a:pt x="6696" y="4021"/>
                  </a:lnTo>
                  <a:cubicBezTo>
                    <a:pt x="7028" y="4021"/>
                    <a:pt x="7301" y="3747"/>
                    <a:pt x="7301" y="3416"/>
                  </a:cubicBezTo>
                  <a:lnTo>
                    <a:pt x="7301" y="606"/>
                  </a:lnTo>
                  <a:cubicBezTo>
                    <a:pt x="7301" y="275"/>
                    <a:pt x="7028" y="1"/>
                    <a:pt x="6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61;p49">
              <a:extLst>
                <a:ext uri="{FF2B5EF4-FFF2-40B4-BE49-F238E27FC236}">
                  <a16:creationId xmlns:a16="http://schemas.microsoft.com/office/drawing/2014/main" id="{579FB770-6B2C-4F3B-AABA-F9E67155F2F5}"/>
                </a:ext>
              </a:extLst>
            </p:cNvPr>
            <p:cNvSpPr/>
            <p:nvPr/>
          </p:nvSpPr>
          <p:spPr>
            <a:xfrm>
              <a:off x="1128150" y="3411000"/>
              <a:ext cx="55375" cy="10825"/>
            </a:xfrm>
            <a:custGeom>
              <a:avLst/>
              <a:gdLst/>
              <a:ahLst/>
              <a:cxnLst/>
              <a:rect l="l" t="t" r="r" b="b"/>
              <a:pathLst>
                <a:path w="2215" h="433" extrusionOk="0">
                  <a:moveTo>
                    <a:pt x="217" y="0"/>
                  </a:moveTo>
                  <a:cubicBezTo>
                    <a:pt x="96" y="0"/>
                    <a:pt x="0" y="96"/>
                    <a:pt x="0" y="216"/>
                  </a:cubicBezTo>
                  <a:cubicBezTo>
                    <a:pt x="0" y="336"/>
                    <a:pt x="96" y="432"/>
                    <a:pt x="217" y="432"/>
                  </a:cubicBezTo>
                  <a:lnTo>
                    <a:pt x="1998" y="432"/>
                  </a:lnTo>
                  <a:cubicBezTo>
                    <a:pt x="2119" y="432"/>
                    <a:pt x="2215" y="336"/>
                    <a:pt x="2215" y="216"/>
                  </a:cubicBezTo>
                  <a:cubicBezTo>
                    <a:pt x="2215" y="96"/>
                    <a:pt x="2119" y="0"/>
                    <a:pt x="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62;p49">
              <a:extLst>
                <a:ext uri="{FF2B5EF4-FFF2-40B4-BE49-F238E27FC236}">
                  <a16:creationId xmlns:a16="http://schemas.microsoft.com/office/drawing/2014/main" id="{C006807E-2DDF-48AF-B107-565B2CBA3F8C}"/>
                </a:ext>
              </a:extLst>
            </p:cNvPr>
            <p:cNvSpPr/>
            <p:nvPr/>
          </p:nvSpPr>
          <p:spPr>
            <a:xfrm>
              <a:off x="1180975" y="3411075"/>
              <a:ext cx="101975" cy="158425"/>
            </a:xfrm>
            <a:custGeom>
              <a:avLst/>
              <a:gdLst/>
              <a:ahLst/>
              <a:cxnLst/>
              <a:rect l="l" t="t" r="r" b="b"/>
              <a:pathLst>
                <a:path w="4079" h="6337" extrusionOk="0">
                  <a:moveTo>
                    <a:pt x="2895" y="429"/>
                  </a:moveTo>
                  <a:cubicBezTo>
                    <a:pt x="3277" y="429"/>
                    <a:pt x="3651" y="719"/>
                    <a:pt x="3651" y="1174"/>
                  </a:cubicBezTo>
                  <a:lnTo>
                    <a:pt x="3651" y="5160"/>
                  </a:lnTo>
                  <a:cubicBezTo>
                    <a:pt x="3651" y="5573"/>
                    <a:pt x="3314" y="5909"/>
                    <a:pt x="2901" y="5909"/>
                  </a:cubicBezTo>
                  <a:lnTo>
                    <a:pt x="1177" y="5909"/>
                  </a:lnTo>
                  <a:cubicBezTo>
                    <a:pt x="769" y="5909"/>
                    <a:pt x="432" y="5573"/>
                    <a:pt x="432" y="5160"/>
                  </a:cubicBezTo>
                  <a:lnTo>
                    <a:pt x="432" y="3152"/>
                  </a:lnTo>
                  <a:cubicBezTo>
                    <a:pt x="432" y="2975"/>
                    <a:pt x="496" y="2802"/>
                    <a:pt x="616" y="2662"/>
                  </a:cubicBezTo>
                  <a:lnTo>
                    <a:pt x="2340" y="684"/>
                  </a:lnTo>
                  <a:cubicBezTo>
                    <a:pt x="2493" y="508"/>
                    <a:pt x="2695" y="429"/>
                    <a:pt x="2895" y="429"/>
                  </a:cubicBezTo>
                  <a:close/>
                  <a:moveTo>
                    <a:pt x="2890" y="0"/>
                  </a:moveTo>
                  <a:cubicBezTo>
                    <a:pt x="2576" y="0"/>
                    <a:pt x="2257" y="125"/>
                    <a:pt x="2013" y="405"/>
                  </a:cubicBezTo>
                  <a:lnTo>
                    <a:pt x="294" y="2379"/>
                  </a:lnTo>
                  <a:cubicBezTo>
                    <a:pt x="106" y="2595"/>
                    <a:pt x="0" y="2868"/>
                    <a:pt x="0" y="3152"/>
                  </a:cubicBezTo>
                  <a:lnTo>
                    <a:pt x="0" y="5160"/>
                  </a:lnTo>
                  <a:cubicBezTo>
                    <a:pt x="0" y="5808"/>
                    <a:pt x="529" y="6337"/>
                    <a:pt x="1177" y="6337"/>
                  </a:cubicBezTo>
                  <a:lnTo>
                    <a:pt x="2901" y="6337"/>
                  </a:lnTo>
                  <a:cubicBezTo>
                    <a:pt x="3550" y="6337"/>
                    <a:pt x="4078" y="5808"/>
                    <a:pt x="4078" y="5160"/>
                  </a:cubicBezTo>
                  <a:lnTo>
                    <a:pt x="4078" y="1174"/>
                  </a:lnTo>
                  <a:cubicBezTo>
                    <a:pt x="4078" y="460"/>
                    <a:pt x="3493" y="0"/>
                    <a:pt x="28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63;p49">
              <a:extLst>
                <a:ext uri="{FF2B5EF4-FFF2-40B4-BE49-F238E27FC236}">
                  <a16:creationId xmlns:a16="http://schemas.microsoft.com/office/drawing/2014/main" id="{0FDD351E-9831-45AB-A4DD-02B7DC8450BD}"/>
                </a:ext>
              </a:extLst>
            </p:cNvPr>
            <p:cNvSpPr/>
            <p:nvPr/>
          </p:nvSpPr>
          <p:spPr>
            <a:xfrm>
              <a:off x="1236325" y="3442800"/>
              <a:ext cx="24900" cy="10825"/>
            </a:xfrm>
            <a:custGeom>
              <a:avLst/>
              <a:gdLst/>
              <a:ahLst/>
              <a:cxnLst/>
              <a:rect l="l" t="t" r="r" b="b"/>
              <a:pathLst>
                <a:path w="996" h="433" extrusionOk="0">
                  <a:moveTo>
                    <a:pt x="217" y="1"/>
                  </a:moveTo>
                  <a:cubicBezTo>
                    <a:pt x="97" y="1"/>
                    <a:pt x="0" y="101"/>
                    <a:pt x="0" y="216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779" y="433"/>
                  </a:lnTo>
                  <a:cubicBezTo>
                    <a:pt x="898" y="433"/>
                    <a:pt x="995" y="337"/>
                    <a:pt x="995" y="216"/>
                  </a:cubicBezTo>
                  <a:cubicBezTo>
                    <a:pt x="995" y="101"/>
                    <a:pt x="898" y="1"/>
                    <a:pt x="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64;p49">
              <a:extLst>
                <a:ext uri="{FF2B5EF4-FFF2-40B4-BE49-F238E27FC236}">
                  <a16:creationId xmlns:a16="http://schemas.microsoft.com/office/drawing/2014/main" id="{6AF0A755-3AD0-467B-A2E6-04C74B75AF12}"/>
                </a:ext>
              </a:extLst>
            </p:cNvPr>
            <p:cNvSpPr/>
            <p:nvPr/>
          </p:nvSpPr>
          <p:spPr>
            <a:xfrm>
              <a:off x="1219400" y="3465475"/>
              <a:ext cx="41825" cy="10725"/>
            </a:xfrm>
            <a:custGeom>
              <a:avLst/>
              <a:gdLst/>
              <a:ahLst/>
              <a:cxnLst/>
              <a:rect l="l" t="t" r="r" b="b"/>
              <a:pathLst>
                <a:path w="1673" h="429" extrusionOk="0">
                  <a:moveTo>
                    <a:pt x="216" y="1"/>
                  </a:moveTo>
                  <a:cubicBezTo>
                    <a:pt x="96" y="1"/>
                    <a:pt x="1" y="98"/>
                    <a:pt x="1" y="218"/>
                  </a:cubicBezTo>
                  <a:cubicBezTo>
                    <a:pt x="1" y="333"/>
                    <a:pt x="96" y="428"/>
                    <a:pt x="216" y="428"/>
                  </a:cubicBezTo>
                  <a:lnTo>
                    <a:pt x="1456" y="428"/>
                  </a:lnTo>
                  <a:cubicBezTo>
                    <a:pt x="1575" y="428"/>
                    <a:pt x="1672" y="333"/>
                    <a:pt x="1672" y="218"/>
                  </a:cubicBezTo>
                  <a:cubicBezTo>
                    <a:pt x="1672" y="98"/>
                    <a:pt x="1575" y="1"/>
                    <a:pt x="1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65;p49">
              <a:extLst>
                <a:ext uri="{FF2B5EF4-FFF2-40B4-BE49-F238E27FC236}">
                  <a16:creationId xmlns:a16="http://schemas.microsoft.com/office/drawing/2014/main" id="{42C8B67B-D698-4EAB-BD4B-21FD6E8E6FE6}"/>
                </a:ext>
              </a:extLst>
            </p:cNvPr>
            <p:cNvSpPr/>
            <p:nvPr/>
          </p:nvSpPr>
          <p:spPr>
            <a:xfrm>
              <a:off x="1206675" y="3488075"/>
              <a:ext cx="54550" cy="10825"/>
            </a:xfrm>
            <a:custGeom>
              <a:avLst/>
              <a:gdLst/>
              <a:ahLst/>
              <a:cxnLst/>
              <a:rect l="l" t="t" r="r" b="b"/>
              <a:pathLst>
                <a:path w="2182" h="433" extrusionOk="0">
                  <a:moveTo>
                    <a:pt x="217" y="1"/>
                  </a:moveTo>
                  <a:cubicBezTo>
                    <a:pt x="96" y="1"/>
                    <a:pt x="0" y="96"/>
                    <a:pt x="0" y="216"/>
                  </a:cubicBezTo>
                  <a:cubicBezTo>
                    <a:pt x="0" y="336"/>
                    <a:pt x="96" y="433"/>
                    <a:pt x="217" y="433"/>
                  </a:cubicBezTo>
                  <a:lnTo>
                    <a:pt x="1965" y="433"/>
                  </a:lnTo>
                  <a:cubicBezTo>
                    <a:pt x="2084" y="433"/>
                    <a:pt x="2181" y="336"/>
                    <a:pt x="2181" y="216"/>
                  </a:cubicBezTo>
                  <a:cubicBezTo>
                    <a:pt x="2181" y="96"/>
                    <a:pt x="2084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6;p49">
              <a:extLst>
                <a:ext uri="{FF2B5EF4-FFF2-40B4-BE49-F238E27FC236}">
                  <a16:creationId xmlns:a16="http://schemas.microsoft.com/office/drawing/2014/main" id="{5F805BE3-7C2E-44F0-B279-B91BBB8325E7}"/>
                </a:ext>
              </a:extLst>
            </p:cNvPr>
            <p:cNvSpPr/>
            <p:nvPr/>
          </p:nvSpPr>
          <p:spPr>
            <a:xfrm>
              <a:off x="1206675" y="3510750"/>
              <a:ext cx="54550" cy="10725"/>
            </a:xfrm>
            <a:custGeom>
              <a:avLst/>
              <a:gdLst/>
              <a:ahLst/>
              <a:cxnLst/>
              <a:rect l="l" t="t" r="r" b="b"/>
              <a:pathLst>
                <a:path w="2182" h="429" extrusionOk="0">
                  <a:moveTo>
                    <a:pt x="217" y="1"/>
                  </a:moveTo>
                  <a:cubicBezTo>
                    <a:pt x="96" y="1"/>
                    <a:pt x="0" y="98"/>
                    <a:pt x="0" y="217"/>
                  </a:cubicBezTo>
                  <a:cubicBezTo>
                    <a:pt x="0" y="333"/>
                    <a:pt x="96" y="428"/>
                    <a:pt x="217" y="428"/>
                  </a:cubicBezTo>
                  <a:lnTo>
                    <a:pt x="1965" y="428"/>
                  </a:lnTo>
                  <a:cubicBezTo>
                    <a:pt x="2084" y="428"/>
                    <a:pt x="2181" y="333"/>
                    <a:pt x="2181" y="217"/>
                  </a:cubicBezTo>
                  <a:cubicBezTo>
                    <a:pt x="2181" y="98"/>
                    <a:pt x="2084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67;p49">
              <a:extLst>
                <a:ext uri="{FF2B5EF4-FFF2-40B4-BE49-F238E27FC236}">
                  <a16:creationId xmlns:a16="http://schemas.microsoft.com/office/drawing/2014/main" id="{7820608A-AEBA-4041-836D-7DB3FACC096E}"/>
                </a:ext>
              </a:extLst>
            </p:cNvPr>
            <p:cNvSpPr/>
            <p:nvPr/>
          </p:nvSpPr>
          <p:spPr>
            <a:xfrm>
              <a:off x="1206675" y="3533350"/>
              <a:ext cx="54550" cy="10825"/>
            </a:xfrm>
            <a:custGeom>
              <a:avLst/>
              <a:gdLst/>
              <a:ahLst/>
              <a:cxnLst/>
              <a:rect l="l" t="t" r="r" b="b"/>
              <a:pathLst>
                <a:path w="2182" h="433" extrusionOk="0">
                  <a:moveTo>
                    <a:pt x="217" y="0"/>
                  </a:moveTo>
                  <a:cubicBezTo>
                    <a:pt x="96" y="0"/>
                    <a:pt x="0" y="101"/>
                    <a:pt x="0" y="216"/>
                  </a:cubicBezTo>
                  <a:cubicBezTo>
                    <a:pt x="0" y="336"/>
                    <a:pt x="96" y="433"/>
                    <a:pt x="217" y="433"/>
                  </a:cubicBezTo>
                  <a:lnTo>
                    <a:pt x="1965" y="433"/>
                  </a:lnTo>
                  <a:cubicBezTo>
                    <a:pt x="2084" y="433"/>
                    <a:pt x="2181" y="336"/>
                    <a:pt x="2181" y="216"/>
                  </a:cubicBezTo>
                  <a:cubicBezTo>
                    <a:pt x="2181" y="101"/>
                    <a:pt x="2084" y="0"/>
                    <a:pt x="1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68;p49">
              <a:extLst>
                <a:ext uri="{FF2B5EF4-FFF2-40B4-BE49-F238E27FC236}">
                  <a16:creationId xmlns:a16="http://schemas.microsoft.com/office/drawing/2014/main" id="{34DC8474-98BC-45BD-BFB7-C5BA87433C26}"/>
                </a:ext>
              </a:extLst>
            </p:cNvPr>
            <p:cNvSpPr/>
            <p:nvPr/>
          </p:nvSpPr>
          <p:spPr>
            <a:xfrm>
              <a:off x="1028725" y="3411075"/>
              <a:ext cx="101975" cy="158425"/>
            </a:xfrm>
            <a:custGeom>
              <a:avLst/>
              <a:gdLst/>
              <a:ahLst/>
              <a:cxnLst/>
              <a:rect l="l" t="t" r="r" b="b"/>
              <a:pathLst>
                <a:path w="4079" h="6337" extrusionOk="0">
                  <a:moveTo>
                    <a:pt x="1189" y="428"/>
                  </a:moveTo>
                  <a:cubicBezTo>
                    <a:pt x="1388" y="428"/>
                    <a:pt x="1590" y="507"/>
                    <a:pt x="1744" y="684"/>
                  </a:cubicBezTo>
                  <a:lnTo>
                    <a:pt x="3463" y="2662"/>
                  </a:lnTo>
                  <a:cubicBezTo>
                    <a:pt x="3583" y="2802"/>
                    <a:pt x="3651" y="2975"/>
                    <a:pt x="3651" y="3152"/>
                  </a:cubicBezTo>
                  <a:lnTo>
                    <a:pt x="3651" y="5160"/>
                  </a:lnTo>
                  <a:cubicBezTo>
                    <a:pt x="3651" y="5573"/>
                    <a:pt x="3314" y="5909"/>
                    <a:pt x="2902" y="5909"/>
                  </a:cubicBezTo>
                  <a:lnTo>
                    <a:pt x="1182" y="5909"/>
                  </a:lnTo>
                  <a:cubicBezTo>
                    <a:pt x="769" y="5909"/>
                    <a:pt x="433" y="5573"/>
                    <a:pt x="433" y="5160"/>
                  </a:cubicBezTo>
                  <a:lnTo>
                    <a:pt x="433" y="1174"/>
                  </a:lnTo>
                  <a:cubicBezTo>
                    <a:pt x="433" y="722"/>
                    <a:pt x="805" y="428"/>
                    <a:pt x="1189" y="428"/>
                  </a:cubicBezTo>
                  <a:close/>
                  <a:moveTo>
                    <a:pt x="1190" y="0"/>
                  </a:moveTo>
                  <a:cubicBezTo>
                    <a:pt x="587" y="0"/>
                    <a:pt x="0" y="460"/>
                    <a:pt x="0" y="1174"/>
                  </a:cubicBezTo>
                  <a:lnTo>
                    <a:pt x="0" y="5160"/>
                  </a:lnTo>
                  <a:cubicBezTo>
                    <a:pt x="0" y="5808"/>
                    <a:pt x="528" y="6337"/>
                    <a:pt x="1182" y="6337"/>
                  </a:cubicBezTo>
                  <a:lnTo>
                    <a:pt x="2902" y="6337"/>
                  </a:lnTo>
                  <a:cubicBezTo>
                    <a:pt x="3550" y="6337"/>
                    <a:pt x="4079" y="5808"/>
                    <a:pt x="4079" y="5160"/>
                  </a:cubicBezTo>
                  <a:lnTo>
                    <a:pt x="4079" y="3152"/>
                  </a:lnTo>
                  <a:cubicBezTo>
                    <a:pt x="4079" y="2868"/>
                    <a:pt x="3977" y="2595"/>
                    <a:pt x="3790" y="2379"/>
                  </a:cubicBezTo>
                  <a:lnTo>
                    <a:pt x="2066" y="405"/>
                  </a:lnTo>
                  <a:cubicBezTo>
                    <a:pt x="1824" y="125"/>
                    <a:pt x="1505" y="0"/>
                    <a:pt x="1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69;p49">
              <a:extLst>
                <a:ext uri="{FF2B5EF4-FFF2-40B4-BE49-F238E27FC236}">
                  <a16:creationId xmlns:a16="http://schemas.microsoft.com/office/drawing/2014/main" id="{F04A4C19-186F-48F3-9C7E-EFD099CB216C}"/>
                </a:ext>
              </a:extLst>
            </p:cNvPr>
            <p:cNvSpPr/>
            <p:nvPr/>
          </p:nvSpPr>
          <p:spPr>
            <a:xfrm>
              <a:off x="1050450" y="3442800"/>
              <a:ext cx="24900" cy="10825"/>
            </a:xfrm>
            <a:custGeom>
              <a:avLst/>
              <a:gdLst/>
              <a:ahLst/>
              <a:cxnLst/>
              <a:rect l="l" t="t" r="r" b="b"/>
              <a:pathLst>
                <a:path w="996" h="433" extrusionOk="0">
                  <a:moveTo>
                    <a:pt x="217" y="1"/>
                  </a:moveTo>
                  <a:cubicBezTo>
                    <a:pt x="97" y="1"/>
                    <a:pt x="0" y="101"/>
                    <a:pt x="0" y="216"/>
                  </a:cubicBezTo>
                  <a:cubicBezTo>
                    <a:pt x="0" y="337"/>
                    <a:pt x="97" y="433"/>
                    <a:pt x="217" y="433"/>
                  </a:cubicBezTo>
                  <a:lnTo>
                    <a:pt x="783" y="433"/>
                  </a:lnTo>
                  <a:cubicBezTo>
                    <a:pt x="898" y="433"/>
                    <a:pt x="995" y="337"/>
                    <a:pt x="995" y="216"/>
                  </a:cubicBezTo>
                  <a:cubicBezTo>
                    <a:pt x="995" y="101"/>
                    <a:pt x="898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;p49">
              <a:extLst>
                <a:ext uri="{FF2B5EF4-FFF2-40B4-BE49-F238E27FC236}">
                  <a16:creationId xmlns:a16="http://schemas.microsoft.com/office/drawing/2014/main" id="{FF92796D-8814-4540-B2BA-3C51E175B902}"/>
                </a:ext>
              </a:extLst>
            </p:cNvPr>
            <p:cNvSpPr/>
            <p:nvPr/>
          </p:nvSpPr>
          <p:spPr>
            <a:xfrm>
              <a:off x="1050450" y="3465475"/>
              <a:ext cx="41925" cy="10725"/>
            </a:xfrm>
            <a:custGeom>
              <a:avLst/>
              <a:gdLst/>
              <a:ahLst/>
              <a:cxnLst/>
              <a:rect l="l" t="t" r="r" b="b"/>
              <a:pathLst>
                <a:path w="1677" h="429" extrusionOk="0">
                  <a:moveTo>
                    <a:pt x="217" y="1"/>
                  </a:moveTo>
                  <a:cubicBezTo>
                    <a:pt x="97" y="1"/>
                    <a:pt x="0" y="98"/>
                    <a:pt x="0" y="218"/>
                  </a:cubicBezTo>
                  <a:cubicBezTo>
                    <a:pt x="0" y="333"/>
                    <a:pt x="97" y="428"/>
                    <a:pt x="217" y="428"/>
                  </a:cubicBezTo>
                  <a:lnTo>
                    <a:pt x="1461" y="428"/>
                  </a:lnTo>
                  <a:cubicBezTo>
                    <a:pt x="1576" y="428"/>
                    <a:pt x="1677" y="333"/>
                    <a:pt x="1677" y="218"/>
                  </a:cubicBezTo>
                  <a:cubicBezTo>
                    <a:pt x="1677" y="98"/>
                    <a:pt x="1576" y="1"/>
                    <a:pt x="1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71;p49">
              <a:extLst>
                <a:ext uri="{FF2B5EF4-FFF2-40B4-BE49-F238E27FC236}">
                  <a16:creationId xmlns:a16="http://schemas.microsoft.com/office/drawing/2014/main" id="{189AFE83-2FA4-40FE-BE50-089AE1CE88BE}"/>
                </a:ext>
              </a:extLst>
            </p:cNvPr>
            <p:cNvSpPr/>
            <p:nvPr/>
          </p:nvSpPr>
          <p:spPr>
            <a:xfrm>
              <a:off x="1050450" y="3488075"/>
              <a:ext cx="54675" cy="10825"/>
            </a:xfrm>
            <a:custGeom>
              <a:avLst/>
              <a:gdLst/>
              <a:ahLst/>
              <a:cxnLst/>
              <a:rect l="l" t="t" r="r" b="b"/>
              <a:pathLst>
                <a:path w="2187" h="433" extrusionOk="0">
                  <a:moveTo>
                    <a:pt x="217" y="1"/>
                  </a:moveTo>
                  <a:cubicBezTo>
                    <a:pt x="97" y="1"/>
                    <a:pt x="0" y="96"/>
                    <a:pt x="0" y="216"/>
                  </a:cubicBezTo>
                  <a:cubicBezTo>
                    <a:pt x="0" y="336"/>
                    <a:pt x="97" y="433"/>
                    <a:pt x="217" y="433"/>
                  </a:cubicBezTo>
                  <a:lnTo>
                    <a:pt x="1970" y="433"/>
                  </a:lnTo>
                  <a:cubicBezTo>
                    <a:pt x="2090" y="433"/>
                    <a:pt x="2186" y="336"/>
                    <a:pt x="2186" y="216"/>
                  </a:cubicBezTo>
                  <a:cubicBezTo>
                    <a:pt x="2186" y="96"/>
                    <a:pt x="2090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72;p49">
              <a:extLst>
                <a:ext uri="{FF2B5EF4-FFF2-40B4-BE49-F238E27FC236}">
                  <a16:creationId xmlns:a16="http://schemas.microsoft.com/office/drawing/2014/main" id="{4D94C08A-BC83-47C8-814F-0B085D6A8E7C}"/>
                </a:ext>
              </a:extLst>
            </p:cNvPr>
            <p:cNvSpPr/>
            <p:nvPr/>
          </p:nvSpPr>
          <p:spPr>
            <a:xfrm>
              <a:off x="1050450" y="3510750"/>
              <a:ext cx="54675" cy="10725"/>
            </a:xfrm>
            <a:custGeom>
              <a:avLst/>
              <a:gdLst/>
              <a:ahLst/>
              <a:cxnLst/>
              <a:rect l="l" t="t" r="r" b="b"/>
              <a:pathLst>
                <a:path w="2187" h="429" extrusionOk="0">
                  <a:moveTo>
                    <a:pt x="217" y="1"/>
                  </a:moveTo>
                  <a:cubicBezTo>
                    <a:pt x="97" y="1"/>
                    <a:pt x="0" y="98"/>
                    <a:pt x="0" y="217"/>
                  </a:cubicBezTo>
                  <a:cubicBezTo>
                    <a:pt x="0" y="333"/>
                    <a:pt x="97" y="428"/>
                    <a:pt x="217" y="428"/>
                  </a:cubicBezTo>
                  <a:lnTo>
                    <a:pt x="1970" y="428"/>
                  </a:lnTo>
                  <a:cubicBezTo>
                    <a:pt x="2090" y="428"/>
                    <a:pt x="2186" y="333"/>
                    <a:pt x="2186" y="217"/>
                  </a:cubicBezTo>
                  <a:cubicBezTo>
                    <a:pt x="2186" y="98"/>
                    <a:pt x="2090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73;p49">
              <a:extLst>
                <a:ext uri="{FF2B5EF4-FFF2-40B4-BE49-F238E27FC236}">
                  <a16:creationId xmlns:a16="http://schemas.microsoft.com/office/drawing/2014/main" id="{033CA946-222C-4DE5-A393-0027661A6811}"/>
                </a:ext>
              </a:extLst>
            </p:cNvPr>
            <p:cNvSpPr/>
            <p:nvPr/>
          </p:nvSpPr>
          <p:spPr>
            <a:xfrm>
              <a:off x="1050450" y="3533350"/>
              <a:ext cx="54675" cy="10825"/>
            </a:xfrm>
            <a:custGeom>
              <a:avLst/>
              <a:gdLst/>
              <a:ahLst/>
              <a:cxnLst/>
              <a:rect l="l" t="t" r="r" b="b"/>
              <a:pathLst>
                <a:path w="2187" h="433" extrusionOk="0">
                  <a:moveTo>
                    <a:pt x="217" y="0"/>
                  </a:moveTo>
                  <a:cubicBezTo>
                    <a:pt x="97" y="0"/>
                    <a:pt x="0" y="101"/>
                    <a:pt x="0" y="216"/>
                  </a:cubicBezTo>
                  <a:cubicBezTo>
                    <a:pt x="0" y="336"/>
                    <a:pt x="97" y="433"/>
                    <a:pt x="217" y="433"/>
                  </a:cubicBezTo>
                  <a:lnTo>
                    <a:pt x="1970" y="433"/>
                  </a:lnTo>
                  <a:cubicBezTo>
                    <a:pt x="2090" y="433"/>
                    <a:pt x="2186" y="336"/>
                    <a:pt x="2186" y="216"/>
                  </a:cubicBezTo>
                  <a:cubicBezTo>
                    <a:pt x="2186" y="101"/>
                    <a:pt x="2090" y="0"/>
                    <a:pt x="1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74;p49">
              <a:extLst>
                <a:ext uri="{FF2B5EF4-FFF2-40B4-BE49-F238E27FC236}">
                  <a16:creationId xmlns:a16="http://schemas.microsoft.com/office/drawing/2014/main" id="{904FD4C6-469A-401B-9640-3EC34D2F09F4}"/>
                </a:ext>
              </a:extLst>
            </p:cNvPr>
            <p:cNvSpPr/>
            <p:nvPr/>
          </p:nvSpPr>
          <p:spPr>
            <a:xfrm>
              <a:off x="1162950" y="3231600"/>
              <a:ext cx="200450" cy="194775"/>
            </a:xfrm>
            <a:custGeom>
              <a:avLst/>
              <a:gdLst/>
              <a:ahLst/>
              <a:cxnLst/>
              <a:rect l="l" t="t" r="r" b="b"/>
              <a:pathLst>
                <a:path w="8018" h="7791" extrusionOk="0">
                  <a:moveTo>
                    <a:pt x="5803" y="428"/>
                  </a:moveTo>
                  <a:cubicBezTo>
                    <a:pt x="6788" y="428"/>
                    <a:pt x="7590" y="1229"/>
                    <a:pt x="7590" y="2215"/>
                  </a:cubicBezTo>
                  <a:cubicBezTo>
                    <a:pt x="7590" y="3199"/>
                    <a:pt x="6788" y="4002"/>
                    <a:pt x="5803" y="4002"/>
                  </a:cubicBezTo>
                  <a:cubicBezTo>
                    <a:pt x="4819" y="4002"/>
                    <a:pt x="4017" y="3199"/>
                    <a:pt x="4017" y="2215"/>
                  </a:cubicBezTo>
                  <a:cubicBezTo>
                    <a:pt x="4017" y="1229"/>
                    <a:pt x="4819" y="428"/>
                    <a:pt x="5803" y="428"/>
                  </a:cubicBezTo>
                  <a:close/>
                  <a:moveTo>
                    <a:pt x="5803" y="0"/>
                  </a:moveTo>
                  <a:cubicBezTo>
                    <a:pt x="4833" y="0"/>
                    <a:pt x="4012" y="624"/>
                    <a:pt x="3709" y="1489"/>
                  </a:cubicBezTo>
                  <a:lnTo>
                    <a:pt x="217" y="1489"/>
                  </a:lnTo>
                  <a:cubicBezTo>
                    <a:pt x="97" y="1489"/>
                    <a:pt x="1" y="1585"/>
                    <a:pt x="1" y="1705"/>
                  </a:cubicBezTo>
                  <a:cubicBezTo>
                    <a:pt x="1" y="1825"/>
                    <a:pt x="97" y="1921"/>
                    <a:pt x="217" y="1921"/>
                  </a:cubicBezTo>
                  <a:lnTo>
                    <a:pt x="3609" y="1921"/>
                  </a:lnTo>
                  <a:cubicBezTo>
                    <a:pt x="3594" y="2018"/>
                    <a:pt x="3584" y="2128"/>
                    <a:pt x="3584" y="2215"/>
                  </a:cubicBezTo>
                  <a:cubicBezTo>
                    <a:pt x="3584" y="3357"/>
                    <a:pt x="4458" y="4308"/>
                    <a:pt x="5587" y="4419"/>
                  </a:cubicBezTo>
                  <a:lnTo>
                    <a:pt x="5587" y="7575"/>
                  </a:lnTo>
                  <a:cubicBezTo>
                    <a:pt x="5587" y="7695"/>
                    <a:pt x="5683" y="7790"/>
                    <a:pt x="5803" y="7790"/>
                  </a:cubicBezTo>
                  <a:cubicBezTo>
                    <a:pt x="5919" y="7790"/>
                    <a:pt x="6014" y="7695"/>
                    <a:pt x="6014" y="7575"/>
                  </a:cubicBezTo>
                  <a:lnTo>
                    <a:pt x="6014" y="4419"/>
                  </a:lnTo>
                  <a:cubicBezTo>
                    <a:pt x="7138" y="4313"/>
                    <a:pt x="8018" y="3362"/>
                    <a:pt x="8018" y="2215"/>
                  </a:cubicBezTo>
                  <a:cubicBezTo>
                    <a:pt x="8018" y="994"/>
                    <a:pt x="7023" y="0"/>
                    <a:pt x="5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75;p49">
              <a:extLst>
                <a:ext uri="{FF2B5EF4-FFF2-40B4-BE49-F238E27FC236}">
                  <a16:creationId xmlns:a16="http://schemas.microsoft.com/office/drawing/2014/main" id="{1A6D9BD8-7425-48F1-99A5-23360948E88C}"/>
                </a:ext>
              </a:extLst>
            </p:cNvPr>
            <p:cNvSpPr/>
            <p:nvPr/>
          </p:nvSpPr>
          <p:spPr>
            <a:xfrm>
              <a:off x="1282075" y="3272100"/>
              <a:ext cx="53225" cy="35850"/>
            </a:xfrm>
            <a:custGeom>
              <a:avLst/>
              <a:gdLst/>
              <a:ahLst/>
              <a:cxnLst/>
              <a:rect l="l" t="t" r="r" b="b"/>
              <a:pathLst>
                <a:path w="2129" h="1434" extrusionOk="0">
                  <a:moveTo>
                    <a:pt x="1893" y="1"/>
                  </a:moveTo>
                  <a:cubicBezTo>
                    <a:pt x="1838" y="1"/>
                    <a:pt x="1782" y="23"/>
                    <a:pt x="1739" y="66"/>
                  </a:cubicBezTo>
                  <a:lnTo>
                    <a:pt x="890" y="916"/>
                  </a:lnTo>
                  <a:lnTo>
                    <a:pt x="389" y="412"/>
                  </a:lnTo>
                  <a:cubicBezTo>
                    <a:pt x="346" y="371"/>
                    <a:pt x="291" y="350"/>
                    <a:pt x="236" y="350"/>
                  </a:cubicBezTo>
                  <a:cubicBezTo>
                    <a:pt x="181" y="350"/>
                    <a:pt x="126" y="371"/>
                    <a:pt x="83" y="412"/>
                  </a:cubicBezTo>
                  <a:cubicBezTo>
                    <a:pt x="1" y="498"/>
                    <a:pt x="1" y="633"/>
                    <a:pt x="83" y="719"/>
                  </a:cubicBezTo>
                  <a:lnTo>
                    <a:pt x="740" y="1373"/>
                  </a:lnTo>
                  <a:cubicBezTo>
                    <a:pt x="781" y="1413"/>
                    <a:pt x="835" y="1433"/>
                    <a:pt x="890" y="1433"/>
                  </a:cubicBezTo>
                  <a:cubicBezTo>
                    <a:pt x="944" y="1433"/>
                    <a:pt x="1000" y="1413"/>
                    <a:pt x="1043" y="1373"/>
                  </a:cubicBezTo>
                  <a:lnTo>
                    <a:pt x="2047" y="369"/>
                  </a:lnTo>
                  <a:cubicBezTo>
                    <a:pt x="2129" y="287"/>
                    <a:pt x="2129" y="148"/>
                    <a:pt x="2047" y="66"/>
                  </a:cubicBezTo>
                  <a:cubicBezTo>
                    <a:pt x="2004" y="23"/>
                    <a:pt x="1948" y="1"/>
                    <a:pt x="1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76;p49">
              <a:extLst>
                <a:ext uri="{FF2B5EF4-FFF2-40B4-BE49-F238E27FC236}">
                  <a16:creationId xmlns:a16="http://schemas.microsoft.com/office/drawing/2014/main" id="{C2A9E6A1-084C-49CD-BE09-0423FB8C9220}"/>
                </a:ext>
              </a:extLst>
            </p:cNvPr>
            <p:cNvSpPr/>
            <p:nvPr/>
          </p:nvSpPr>
          <p:spPr>
            <a:xfrm>
              <a:off x="998350" y="3268800"/>
              <a:ext cx="314975" cy="329425"/>
            </a:xfrm>
            <a:custGeom>
              <a:avLst/>
              <a:gdLst/>
              <a:ahLst/>
              <a:cxnLst/>
              <a:rect l="l" t="t" r="r" b="b"/>
              <a:pathLst>
                <a:path w="12599" h="13177" extrusionOk="0">
                  <a:moveTo>
                    <a:pt x="1177" y="1"/>
                  </a:moveTo>
                  <a:cubicBezTo>
                    <a:pt x="528" y="1"/>
                    <a:pt x="0" y="530"/>
                    <a:pt x="0" y="1178"/>
                  </a:cubicBezTo>
                  <a:lnTo>
                    <a:pt x="0" y="11999"/>
                  </a:lnTo>
                  <a:cubicBezTo>
                    <a:pt x="0" y="12647"/>
                    <a:pt x="528" y="13176"/>
                    <a:pt x="1177" y="13176"/>
                  </a:cubicBezTo>
                  <a:lnTo>
                    <a:pt x="11421" y="13176"/>
                  </a:lnTo>
                  <a:cubicBezTo>
                    <a:pt x="12075" y="13176"/>
                    <a:pt x="12598" y="12647"/>
                    <a:pt x="12598" y="11999"/>
                  </a:cubicBezTo>
                  <a:lnTo>
                    <a:pt x="12598" y="7090"/>
                  </a:lnTo>
                  <a:cubicBezTo>
                    <a:pt x="12598" y="6970"/>
                    <a:pt x="12503" y="6874"/>
                    <a:pt x="12387" y="6874"/>
                  </a:cubicBezTo>
                  <a:cubicBezTo>
                    <a:pt x="12267" y="6874"/>
                    <a:pt x="12171" y="6970"/>
                    <a:pt x="12171" y="7090"/>
                  </a:cubicBezTo>
                  <a:lnTo>
                    <a:pt x="12171" y="11999"/>
                  </a:lnTo>
                  <a:cubicBezTo>
                    <a:pt x="12171" y="12412"/>
                    <a:pt x="11835" y="12748"/>
                    <a:pt x="11421" y="12748"/>
                  </a:cubicBezTo>
                  <a:lnTo>
                    <a:pt x="1177" y="12748"/>
                  </a:lnTo>
                  <a:cubicBezTo>
                    <a:pt x="763" y="12748"/>
                    <a:pt x="433" y="12412"/>
                    <a:pt x="433" y="11999"/>
                  </a:cubicBezTo>
                  <a:lnTo>
                    <a:pt x="433" y="1178"/>
                  </a:lnTo>
                  <a:cubicBezTo>
                    <a:pt x="433" y="769"/>
                    <a:pt x="763" y="433"/>
                    <a:pt x="1177" y="433"/>
                  </a:cubicBezTo>
                  <a:lnTo>
                    <a:pt x="5797" y="433"/>
                  </a:lnTo>
                  <a:cubicBezTo>
                    <a:pt x="5917" y="433"/>
                    <a:pt x="6014" y="337"/>
                    <a:pt x="6014" y="217"/>
                  </a:cubicBezTo>
                  <a:cubicBezTo>
                    <a:pt x="6014" y="97"/>
                    <a:pt x="5917" y="1"/>
                    <a:pt x="5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846;p49">
            <a:extLst>
              <a:ext uri="{FF2B5EF4-FFF2-40B4-BE49-F238E27FC236}">
                <a16:creationId xmlns:a16="http://schemas.microsoft.com/office/drawing/2014/main" id="{460408A1-2C0A-4153-8074-56182D474CBC}"/>
              </a:ext>
            </a:extLst>
          </p:cNvPr>
          <p:cNvSpPr/>
          <p:nvPr/>
        </p:nvSpPr>
        <p:spPr>
          <a:xfrm>
            <a:off x="4980502" y="3679410"/>
            <a:ext cx="323275" cy="366675"/>
          </a:xfrm>
          <a:custGeom>
            <a:avLst/>
            <a:gdLst/>
            <a:ahLst/>
            <a:cxnLst/>
            <a:rect l="l" t="t" r="r" b="b"/>
            <a:pathLst>
              <a:path w="12931" h="14667" extrusionOk="0">
                <a:moveTo>
                  <a:pt x="2100" y="3210"/>
                </a:moveTo>
                <a:lnTo>
                  <a:pt x="2201" y="5006"/>
                </a:lnTo>
                <a:lnTo>
                  <a:pt x="510" y="5006"/>
                </a:lnTo>
                <a:lnTo>
                  <a:pt x="443" y="3412"/>
                </a:lnTo>
                <a:cubicBezTo>
                  <a:pt x="438" y="3302"/>
                  <a:pt x="524" y="3210"/>
                  <a:pt x="635" y="3210"/>
                </a:cubicBezTo>
                <a:close/>
                <a:moveTo>
                  <a:pt x="6899" y="5434"/>
                </a:moveTo>
                <a:lnTo>
                  <a:pt x="6759" y="8768"/>
                </a:lnTo>
                <a:cubicBezTo>
                  <a:pt x="6351" y="8527"/>
                  <a:pt x="5895" y="8378"/>
                  <a:pt x="5394" y="8345"/>
                </a:cubicBezTo>
                <a:cubicBezTo>
                  <a:pt x="5486" y="7398"/>
                  <a:pt x="5923" y="7024"/>
                  <a:pt x="5948" y="7004"/>
                </a:cubicBezTo>
                <a:cubicBezTo>
                  <a:pt x="6039" y="6928"/>
                  <a:pt x="6052" y="6793"/>
                  <a:pt x="5976" y="6702"/>
                </a:cubicBezTo>
                <a:cubicBezTo>
                  <a:pt x="5935" y="6650"/>
                  <a:pt x="5873" y="6623"/>
                  <a:pt x="5810" y="6623"/>
                </a:cubicBezTo>
                <a:cubicBezTo>
                  <a:pt x="5763" y="6623"/>
                  <a:pt x="5717" y="6638"/>
                  <a:pt x="5678" y="6669"/>
                </a:cubicBezTo>
                <a:cubicBezTo>
                  <a:pt x="5649" y="6693"/>
                  <a:pt x="5063" y="7172"/>
                  <a:pt x="4962" y="8340"/>
                </a:cubicBezTo>
                <a:cubicBezTo>
                  <a:pt x="4141" y="8393"/>
                  <a:pt x="3406" y="8757"/>
                  <a:pt x="2873" y="9315"/>
                </a:cubicBezTo>
                <a:lnTo>
                  <a:pt x="2657" y="5434"/>
                </a:lnTo>
                <a:close/>
                <a:moveTo>
                  <a:pt x="10726" y="11721"/>
                </a:moveTo>
                <a:cubicBezTo>
                  <a:pt x="10894" y="11951"/>
                  <a:pt x="11071" y="12149"/>
                  <a:pt x="11226" y="12293"/>
                </a:cubicBezTo>
                <a:cubicBezTo>
                  <a:pt x="11120" y="12335"/>
                  <a:pt x="11024" y="12393"/>
                  <a:pt x="10933" y="12466"/>
                </a:cubicBezTo>
                <a:cubicBezTo>
                  <a:pt x="10803" y="12359"/>
                  <a:pt x="10649" y="12283"/>
                  <a:pt x="10486" y="12240"/>
                </a:cubicBezTo>
                <a:lnTo>
                  <a:pt x="10726" y="11721"/>
                </a:lnTo>
                <a:close/>
                <a:moveTo>
                  <a:pt x="2224" y="5434"/>
                </a:moveTo>
                <a:lnTo>
                  <a:pt x="2474" y="9834"/>
                </a:lnTo>
                <a:cubicBezTo>
                  <a:pt x="2172" y="10318"/>
                  <a:pt x="1994" y="10890"/>
                  <a:pt x="1994" y="11500"/>
                </a:cubicBezTo>
                <a:cubicBezTo>
                  <a:pt x="1994" y="11989"/>
                  <a:pt x="2109" y="12494"/>
                  <a:pt x="2355" y="12960"/>
                </a:cubicBezTo>
                <a:lnTo>
                  <a:pt x="851" y="12960"/>
                </a:lnTo>
                <a:lnTo>
                  <a:pt x="530" y="5434"/>
                </a:lnTo>
                <a:close/>
                <a:moveTo>
                  <a:pt x="2623" y="13392"/>
                </a:moveTo>
                <a:cubicBezTo>
                  <a:pt x="2883" y="13738"/>
                  <a:pt x="3204" y="14022"/>
                  <a:pt x="3570" y="14233"/>
                </a:cubicBezTo>
                <a:lnTo>
                  <a:pt x="1087" y="14233"/>
                </a:lnTo>
                <a:cubicBezTo>
                  <a:pt x="985" y="14233"/>
                  <a:pt x="899" y="14151"/>
                  <a:pt x="894" y="14051"/>
                </a:cubicBezTo>
                <a:lnTo>
                  <a:pt x="865" y="13392"/>
                </a:lnTo>
                <a:close/>
                <a:moveTo>
                  <a:pt x="5365" y="8772"/>
                </a:moveTo>
                <a:cubicBezTo>
                  <a:pt x="6821" y="8877"/>
                  <a:pt x="7974" y="10141"/>
                  <a:pt x="7892" y="11649"/>
                </a:cubicBezTo>
                <a:cubicBezTo>
                  <a:pt x="7815" y="13085"/>
                  <a:pt x="6624" y="14233"/>
                  <a:pt x="5159" y="14233"/>
                </a:cubicBezTo>
                <a:cubicBezTo>
                  <a:pt x="3671" y="14233"/>
                  <a:pt x="2426" y="13027"/>
                  <a:pt x="2426" y="11500"/>
                </a:cubicBezTo>
                <a:cubicBezTo>
                  <a:pt x="2426" y="10059"/>
                  <a:pt x="3545" y="8877"/>
                  <a:pt x="4957" y="8772"/>
                </a:cubicBezTo>
                <a:cubicBezTo>
                  <a:pt x="4986" y="8859"/>
                  <a:pt x="5068" y="8921"/>
                  <a:pt x="5159" y="8921"/>
                </a:cubicBezTo>
                <a:cubicBezTo>
                  <a:pt x="5256" y="8921"/>
                  <a:pt x="5337" y="8859"/>
                  <a:pt x="5365" y="8772"/>
                </a:cubicBezTo>
                <a:close/>
                <a:moveTo>
                  <a:pt x="10178" y="12630"/>
                </a:moveTo>
                <a:cubicBezTo>
                  <a:pt x="10339" y="12630"/>
                  <a:pt x="10503" y="12679"/>
                  <a:pt x="10649" y="12787"/>
                </a:cubicBezTo>
                <a:cubicBezTo>
                  <a:pt x="11019" y="13066"/>
                  <a:pt x="11082" y="13594"/>
                  <a:pt x="10789" y="13944"/>
                </a:cubicBezTo>
                <a:cubicBezTo>
                  <a:pt x="10622" y="14145"/>
                  <a:pt x="10399" y="14234"/>
                  <a:pt x="10179" y="14234"/>
                </a:cubicBezTo>
                <a:cubicBezTo>
                  <a:pt x="9767" y="14234"/>
                  <a:pt x="9366" y="13919"/>
                  <a:pt x="9366" y="13430"/>
                </a:cubicBezTo>
                <a:cubicBezTo>
                  <a:pt x="9366" y="12957"/>
                  <a:pt x="9761" y="12630"/>
                  <a:pt x="10178" y="12630"/>
                </a:cubicBezTo>
                <a:close/>
                <a:moveTo>
                  <a:pt x="11699" y="12630"/>
                </a:moveTo>
                <a:cubicBezTo>
                  <a:pt x="12125" y="12630"/>
                  <a:pt x="12498" y="12977"/>
                  <a:pt x="12498" y="13430"/>
                </a:cubicBezTo>
                <a:cubicBezTo>
                  <a:pt x="12498" y="13906"/>
                  <a:pt x="12107" y="14236"/>
                  <a:pt x="11691" y="14236"/>
                </a:cubicBezTo>
                <a:cubicBezTo>
                  <a:pt x="11531" y="14236"/>
                  <a:pt x="11368" y="14187"/>
                  <a:pt x="11221" y="14079"/>
                </a:cubicBezTo>
                <a:cubicBezTo>
                  <a:pt x="11456" y="13695"/>
                  <a:pt x="11470" y="13195"/>
                  <a:pt x="11221" y="12787"/>
                </a:cubicBezTo>
                <a:cubicBezTo>
                  <a:pt x="11288" y="12739"/>
                  <a:pt x="11365" y="12696"/>
                  <a:pt x="11446" y="12672"/>
                </a:cubicBezTo>
                <a:cubicBezTo>
                  <a:pt x="11531" y="12644"/>
                  <a:pt x="11616" y="12630"/>
                  <a:pt x="11699" y="12630"/>
                </a:cubicBezTo>
                <a:close/>
                <a:moveTo>
                  <a:pt x="433" y="0"/>
                </a:moveTo>
                <a:cubicBezTo>
                  <a:pt x="343" y="0"/>
                  <a:pt x="257" y="58"/>
                  <a:pt x="227" y="145"/>
                </a:cubicBezTo>
                <a:cubicBezTo>
                  <a:pt x="189" y="256"/>
                  <a:pt x="246" y="382"/>
                  <a:pt x="362" y="420"/>
                </a:cubicBezTo>
                <a:lnTo>
                  <a:pt x="1874" y="948"/>
                </a:lnTo>
                <a:cubicBezTo>
                  <a:pt x="1936" y="972"/>
                  <a:pt x="1975" y="1025"/>
                  <a:pt x="1980" y="1092"/>
                </a:cubicBezTo>
                <a:lnTo>
                  <a:pt x="2076" y="2783"/>
                </a:lnTo>
                <a:lnTo>
                  <a:pt x="635" y="2783"/>
                </a:lnTo>
                <a:cubicBezTo>
                  <a:pt x="280" y="2783"/>
                  <a:pt x="1" y="3076"/>
                  <a:pt x="16" y="3431"/>
                </a:cubicBezTo>
                <a:cubicBezTo>
                  <a:pt x="20" y="3580"/>
                  <a:pt x="457" y="13906"/>
                  <a:pt x="466" y="14070"/>
                </a:cubicBezTo>
                <a:cubicBezTo>
                  <a:pt x="481" y="14401"/>
                  <a:pt x="755" y="14665"/>
                  <a:pt x="1087" y="14665"/>
                </a:cubicBezTo>
                <a:lnTo>
                  <a:pt x="5159" y="14665"/>
                </a:lnTo>
                <a:cubicBezTo>
                  <a:pt x="5803" y="14665"/>
                  <a:pt x="6403" y="14474"/>
                  <a:pt x="6903" y="14142"/>
                </a:cubicBezTo>
                <a:cubicBezTo>
                  <a:pt x="7333" y="14496"/>
                  <a:pt x="7822" y="14665"/>
                  <a:pt x="8306" y="14665"/>
                </a:cubicBezTo>
                <a:cubicBezTo>
                  <a:pt x="8562" y="14665"/>
                  <a:pt x="8817" y="14617"/>
                  <a:pt x="9060" y="14525"/>
                </a:cubicBezTo>
                <a:cubicBezTo>
                  <a:pt x="9091" y="14514"/>
                  <a:pt x="9123" y="14508"/>
                  <a:pt x="9155" y="14508"/>
                </a:cubicBezTo>
                <a:cubicBezTo>
                  <a:pt x="9187" y="14508"/>
                  <a:pt x="9218" y="14514"/>
                  <a:pt x="9247" y="14525"/>
                </a:cubicBezTo>
                <a:cubicBezTo>
                  <a:pt x="9617" y="14665"/>
                  <a:pt x="9871" y="14665"/>
                  <a:pt x="10169" y="14665"/>
                </a:cubicBezTo>
                <a:cubicBezTo>
                  <a:pt x="10457" y="14665"/>
                  <a:pt x="10726" y="14565"/>
                  <a:pt x="10933" y="14401"/>
                </a:cubicBezTo>
                <a:cubicBezTo>
                  <a:pt x="11166" y="14584"/>
                  <a:pt x="11430" y="14667"/>
                  <a:pt x="11688" y="14667"/>
                </a:cubicBezTo>
                <a:cubicBezTo>
                  <a:pt x="12328" y="14667"/>
                  <a:pt x="12931" y="14160"/>
                  <a:pt x="12931" y="13430"/>
                </a:cubicBezTo>
                <a:cubicBezTo>
                  <a:pt x="12931" y="13027"/>
                  <a:pt x="12734" y="12667"/>
                  <a:pt x="12432" y="12441"/>
                </a:cubicBezTo>
                <a:cubicBezTo>
                  <a:pt x="12489" y="12215"/>
                  <a:pt x="12527" y="11980"/>
                  <a:pt x="12541" y="11740"/>
                </a:cubicBezTo>
                <a:cubicBezTo>
                  <a:pt x="12547" y="11621"/>
                  <a:pt x="12455" y="11519"/>
                  <a:pt x="12339" y="11515"/>
                </a:cubicBezTo>
                <a:cubicBezTo>
                  <a:pt x="12334" y="11514"/>
                  <a:pt x="12328" y="11514"/>
                  <a:pt x="12323" y="11514"/>
                </a:cubicBezTo>
                <a:cubicBezTo>
                  <a:pt x="12210" y="11514"/>
                  <a:pt x="12119" y="11602"/>
                  <a:pt x="12109" y="11716"/>
                </a:cubicBezTo>
                <a:cubicBezTo>
                  <a:pt x="12100" y="11894"/>
                  <a:pt x="12075" y="12076"/>
                  <a:pt x="12037" y="12249"/>
                </a:cubicBezTo>
                <a:cubicBezTo>
                  <a:pt x="11946" y="12220"/>
                  <a:pt x="11849" y="12206"/>
                  <a:pt x="11773" y="12202"/>
                </a:cubicBezTo>
                <a:cubicBezTo>
                  <a:pt x="11581" y="12053"/>
                  <a:pt x="10885" y="11452"/>
                  <a:pt x="10692" y="10674"/>
                </a:cubicBezTo>
                <a:cubicBezTo>
                  <a:pt x="10668" y="10576"/>
                  <a:pt x="10580" y="10509"/>
                  <a:pt x="10484" y="10509"/>
                </a:cubicBezTo>
                <a:cubicBezTo>
                  <a:pt x="10467" y="10509"/>
                  <a:pt x="10450" y="10511"/>
                  <a:pt x="10433" y="10515"/>
                </a:cubicBezTo>
                <a:cubicBezTo>
                  <a:pt x="10317" y="10544"/>
                  <a:pt x="10251" y="10659"/>
                  <a:pt x="10275" y="10775"/>
                </a:cubicBezTo>
                <a:cubicBezTo>
                  <a:pt x="10317" y="10952"/>
                  <a:pt x="10380" y="11116"/>
                  <a:pt x="10457" y="11269"/>
                </a:cubicBezTo>
                <a:lnTo>
                  <a:pt x="10029" y="12206"/>
                </a:lnTo>
                <a:cubicBezTo>
                  <a:pt x="9122" y="12312"/>
                  <a:pt x="8656" y="13325"/>
                  <a:pt x="9122" y="14079"/>
                </a:cubicBezTo>
                <a:cubicBezTo>
                  <a:pt x="9050" y="14084"/>
                  <a:pt x="8978" y="14099"/>
                  <a:pt x="8905" y="14128"/>
                </a:cubicBezTo>
                <a:cubicBezTo>
                  <a:pt x="8714" y="14200"/>
                  <a:pt x="8514" y="14237"/>
                  <a:pt x="8313" y="14237"/>
                </a:cubicBezTo>
                <a:cubicBezTo>
                  <a:pt x="7952" y="14237"/>
                  <a:pt x="7586" y="14119"/>
                  <a:pt x="7254" y="13873"/>
                </a:cubicBezTo>
                <a:cubicBezTo>
                  <a:pt x="8675" y="12614"/>
                  <a:pt x="8690" y="10395"/>
                  <a:pt x="7254" y="9127"/>
                </a:cubicBezTo>
                <a:cubicBezTo>
                  <a:pt x="7586" y="8881"/>
                  <a:pt x="7952" y="8763"/>
                  <a:pt x="8313" y="8763"/>
                </a:cubicBezTo>
                <a:cubicBezTo>
                  <a:pt x="8514" y="8763"/>
                  <a:pt x="8714" y="8800"/>
                  <a:pt x="8905" y="8873"/>
                </a:cubicBezTo>
                <a:cubicBezTo>
                  <a:pt x="8985" y="8904"/>
                  <a:pt x="9069" y="8919"/>
                  <a:pt x="9153" y="8919"/>
                </a:cubicBezTo>
                <a:cubicBezTo>
                  <a:pt x="9237" y="8919"/>
                  <a:pt x="9321" y="8904"/>
                  <a:pt x="9400" y="8873"/>
                </a:cubicBezTo>
                <a:cubicBezTo>
                  <a:pt x="9598" y="8798"/>
                  <a:pt x="9798" y="8763"/>
                  <a:pt x="9993" y="8763"/>
                </a:cubicBezTo>
                <a:cubicBezTo>
                  <a:pt x="10930" y="8763"/>
                  <a:pt x="11784" y="9574"/>
                  <a:pt x="12042" y="10770"/>
                </a:cubicBezTo>
                <a:cubicBezTo>
                  <a:pt x="12063" y="10869"/>
                  <a:pt x="12150" y="10940"/>
                  <a:pt x="12248" y="10940"/>
                </a:cubicBezTo>
                <a:cubicBezTo>
                  <a:pt x="12264" y="10940"/>
                  <a:pt x="12280" y="10938"/>
                  <a:pt x="12297" y="10934"/>
                </a:cubicBezTo>
                <a:cubicBezTo>
                  <a:pt x="12412" y="10909"/>
                  <a:pt x="12483" y="10794"/>
                  <a:pt x="12460" y="10679"/>
                </a:cubicBezTo>
                <a:cubicBezTo>
                  <a:pt x="12162" y="9287"/>
                  <a:pt x="11137" y="8336"/>
                  <a:pt x="9999" y="8336"/>
                </a:cubicBezTo>
                <a:cubicBezTo>
                  <a:pt x="9794" y="8336"/>
                  <a:pt x="9585" y="8367"/>
                  <a:pt x="9377" y="8431"/>
                </a:cubicBezTo>
                <a:cubicBezTo>
                  <a:pt x="9453" y="7422"/>
                  <a:pt x="9914" y="7024"/>
                  <a:pt x="9938" y="7004"/>
                </a:cubicBezTo>
                <a:cubicBezTo>
                  <a:pt x="10029" y="6928"/>
                  <a:pt x="10044" y="6793"/>
                  <a:pt x="9972" y="6702"/>
                </a:cubicBezTo>
                <a:cubicBezTo>
                  <a:pt x="9928" y="6650"/>
                  <a:pt x="9865" y="6623"/>
                  <a:pt x="9802" y="6623"/>
                </a:cubicBezTo>
                <a:cubicBezTo>
                  <a:pt x="9755" y="6623"/>
                  <a:pt x="9708" y="6638"/>
                  <a:pt x="9670" y="6669"/>
                </a:cubicBezTo>
                <a:cubicBezTo>
                  <a:pt x="9641" y="6693"/>
                  <a:pt x="9025" y="7197"/>
                  <a:pt x="8949" y="8436"/>
                </a:cubicBezTo>
                <a:cubicBezTo>
                  <a:pt x="8741" y="8369"/>
                  <a:pt x="8525" y="8335"/>
                  <a:pt x="8309" y="8335"/>
                </a:cubicBezTo>
                <a:cubicBezTo>
                  <a:pt x="7930" y="8335"/>
                  <a:pt x="7548" y="8438"/>
                  <a:pt x="7191" y="8652"/>
                </a:cubicBezTo>
                <a:lnTo>
                  <a:pt x="7412" y="3431"/>
                </a:lnTo>
                <a:cubicBezTo>
                  <a:pt x="7431" y="3076"/>
                  <a:pt x="7148" y="2783"/>
                  <a:pt x="6793" y="2783"/>
                </a:cubicBezTo>
                <a:lnTo>
                  <a:pt x="4213" y="2783"/>
                </a:lnTo>
                <a:cubicBezTo>
                  <a:pt x="4097" y="2783"/>
                  <a:pt x="4002" y="2879"/>
                  <a:pt x="4002" y="2994"/>
                </a:cubicBezTo>
                <a:cubicBezTo>
                  <a:pt x="4002" y="3114"/>
                  <a:pt x="4097" y="3210"/>
                  <a:pt x="4213" y="3210"/>
                </a:cubicBezTo>
                <a:lnTo>
                  <a:pt x="6793" y="3210"/>
                </a:lnTo>
                <a:cubicBezTo>
                  <a:pt x="6903" y="3210"/>
                  <a:pt x="6990" y="3302"/>
                  <a:pt x="6985" y="3412"/>
                </a:cubicBezTo>
                <a:lnTo>
                  <a:pt x="6917" y="5006"/>
                </a:lnTo>
                <a:lnTo>
                  <a:pt x="2634" y="5006"/>
                </a:lnTo>
                <a:lnTo>
                  <a:pt x="2532" y="3210"/>
                </a:lnTo>
                <a:lnTo>
                  <a:pt x="3215" y="3210"/>
                </a:lnTo>
                <a:cubicBezTo>
                  <a:pt x="3330" y="3210"/>
                  <a:pt x="3425" y="3114"/>
                  <a:pt x="3425" y="2994"/>
                </a:cubicBezTo>
                <a:cubicBezTo>
                  <a:pt x="3425" y="2879"/>
                  <a:pt x="3330" y="2783"/>
                  <a:pt x="3215" y="2783"/>
                </a:cubicBezTo>
                <a:lnTo>
                  <a:pt x="2508" y="2783"/>
                </a:lnTo>
                <a:lnTo>
                  <a:pt x="2412" y="1068"/>
                </a:lnTo>
                <a:cubicBezTo>
                  <a:pt x="2397" y="828"/>
                  <a:pt x="2244" y="622"/>
                  <a:pt x="2018" y="544"/>
                </a:cubicBezTo>
                <a:lnTo>
                  <a:pt x="501" y="12"/>
                </a:lnTo>
                <a:cubicBezTo>
                  <a:pt x="479" y="4"/>
                  <a:pt x="456" y="0"/>
                  <a:pt x="4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011;p49">
            <a:extLst>
              <a:ext uri="{FF2B5EF4-FFF2-40B4-BE49-F238E27FC236}">
                <a16:creationId xmlns:a16="http://schemas.microsoft.com/office/drawing/2014/main" id="{14475AFC-9B61-4703-861F-2D1BBD5B308B}"/>
              </a:ext>
            </a:extLst>
          </p:cNvPr>
          <p:cNvSpPr/>
          <p:nvPr/>
        </p:nvSpPr>
        <p:spPr>
          <a:xfrm>
            <a:off x="4950525" y="1633673"/>
            <a:ext cx="364775" cy="366725"/>
          </a:xfrm>
          <a:custGeom>
            <a:avLst/>
            <a:gdLst/>
            <a:ahLst/>
            <a:cxnLst/>
            <a:rect l="l" t="t" r="r" b="b"/>
            <a:pathLst>
              <a:path w="14591" h="14669" extrusionOk="0">
                <a:moveTo>
                  <a:pt x="1273" y="433"/>
                </a:moveTo>
                <a:cubicBezTo>
                  <a:pt x="1364" y="433"/>
                  <a:pt x="1436" y="504"/>
                  <a:pt x="1436" y="595"/>
                </a:cubicBezTo>
                <a:cubicBezTo>
                  <a:pt x="1436" y="686"/>
                  <a:pt x="1364" y="759"/>
                  <a:pt x="1273" y="759"/>
                </a:cubicBezTo>
                <a:lnTo>
                  <a:pt x="971" y="759"/>
                </a:lnTo>
                <a:cubicBezTo>
                  <a:pt x="851" y="759"/>
                  <a:pt x="754" y="854"/>
                  <a:pt x="754" y="974"/>
                </a:cubicBezTo>
                <a:lnTo>
                  <a:pt x="754" y="4789"/>
                </a:lnTo>
                <a:cubicBezTo>
                  <a:pt x="754" y="5653"/>
                  <a:pt x="1037" y="6498"/>
                  <a:pt x="1552" y="7190"/>
                </a:cubicBezTo>
                <a:cubicBezTo>
                  <a:pt x="1460" y="7243"/>
                  <a:pt x="1374" y="7314"/>
                  <a:pt x="1306" y="7411"/>
                </a:cubicBezTo>
                <a:cubicBezTo>
                  <a:pt x="740" y="6657"/>
                  <a:pt x="428" y="5735"/>
                  <a:pt x="428" y="4789"/>
                </a:cubicBezTo>
                <a:lnTo>
                  <a:pt x="428" y="778"/>
                </a:lnTo>
                <a:cubicBezTo>
                  <a:pt x="428" y="586"/>
                  <a:pt x="581" y="433"/>
                  <a:pt x="773" y="433"/>
                </a:cubicBezTo>
                <a:close/>
                <a:moveTo>
                  <a:pt x="12454" y="6354"/>
                </a:moveTo>
                <a:cubicBezTo>
                  <a:pt x="12973" y="6354"/>
                  <a:pt x="13391" y="6777"/>
                  <a:pt x="13391" y="7296"/>
                </a:cubicBezTo>
                <a:cubicBezTo>
                  <a:pt x="13391" y="7814"/>
                  <a:pt x="12973" y="8232"/>
                  <a:pt x="12454" y="8232"/>
                </a:cubicBezTo>
                <a:cubicBezTo>
                  <a:pt x="12262" y="8232"/>
                  <a:pt x="12075" y="8174"/>
                  <a:pt x="11917" y="8063"/>
                </a:cubicBezTo>
                <a:cubicBezTo>
                  <a:pt x="12070" y="7954"/>
                  <a:pt x="12252" y="7896"/>
                  <a:pt x="12440" y="7896"/>
                </a:cubicBezTo>
                <a:cubicBezTo>
                  <a:pt x="12766" y="7896"/>
                  <a:pt x="13030" y="7627"/>
                  <a:pt x="13030" y="7300"/>
                </a:cubicBezTo>
                <a:cubicBezTo>
                  <a:pt x="13030" y="6974"/>
                  <a:pt x="12766" y="6709"/>
                  <a:pt x="12440" y="6709"/>
                </a:cubicBezTo>
                <a:cubicBezTo>
                  <a:pt x="12161" y="6709"/>
                  <a:pt x="11877" y="6762"/>
                  <a:pt x="11614" y="6877"/>
                </a:cubicBezTo>
                <a:cubicBezTo>
                  <a:pt x="11767" y="6571"/>
                  <a:pt x="12084" y="6354"/>
                  <a:pt x="12454" y="6354"/>
                </a:cubicBezTo>
                <a:close/>
                <a:moveTo>
                  <a:pt x="12454" y="5585"/>
                </a:moveTo>
                <a:cubicBezTo>
                  <a:pt x="13396" y="5585"/>
                  <a:pt x="14164" y="6354"/>
                  <a:pt x="14164" y="7296"/>
                </a:cubicBezTo>
                <a:cubicBezTo>
                  <a:pt x="14164" y="8236"/>
                  <a:pt x="13396" y="9005"/>
                  <a:pt x="12454" y="9005"/>
                </a:cubicBezTo>
                <a:cubicBezTo>
                  <a:pt x="12128" y="9005"/>
                  <a:pt x="11815" y="8914"/>
                  <a:pt x="11547" y="8741"/>
                </a:cubicBezTo>
                <a:cubicBezTo>
                  <a:pt x="11551" y="8621"/>
                  <a:pt x="11580" y="8506"/>
                  <a:pt x="11638" y="8391"/>
                </a:cubicBezTo>
                <a:cubicBezTo>
                  <a:pt x="11873" y="8564"/>
                  <a:pt x="12156" y="8664"/>
                  <a:pt x="12454" y="8664"/>
                </a:cubicBezTo>
                <a:cubicBezTo>
                  <a:pt x="13208" y="8664"/>
                  <a:pt x="13823" y="8050"/>
                  <a:pt x="13823" y="7296"/>
                </a:cubicBezTo>
                <a:cubicBezTo>
                  <a:pt x="13823" y="6542"/>
                  <a:pt x="13208" y="5926"/>
                  <a:pt x="12454" y="5926"/>
                </a:cubicBezTo>
                <a:cubicBezTo>
                  <a:pt x="11729" y="5926"/>
                  <a:pt x="11139" y="6493"/>
                  <a:pt x="11090" y="7205"/>
                </a:cubicBezTo>
                <a:cubicBezTo>
                  <a:pt x="10970" y="7305"/>
                  <a:pt x="10860" y="7425"/>
                  <a:pt x="10764" y="7555"/>
                </a:cubicBezTo>
                <a:cubicBezTo>
                  <a:pt x="10749" y="7469"/>
                  <a:pt x="10744" y="7382"/>
                  <a:pt x="10744" y="7296"/>
                </a:cubicBezTo>
                <a:cubicBezTo>
                  <a:pt x="10744" y="6354"/>
                  <a:pt x="11513" y="5585"/>
                  <a:pt x="12454" y="5585"/>
                </a:cubicBezTo>
                <a:close/>
                <a:moveTo>
                  <a:pt x="12440" y="7137"/>
                </a:moveTo>
                <a:cubicBezTo>
                  <a:pt x="12531" y="7137"/>
                  <a:pt x="12603" y="7214"/>
                  <a:pt x="12603" y="7300"/>
                </a:cubicBezTo>
                <a:cubicBezTo>
                  <a:pt x="12603" y="7391"/>
                  <a:pt x="12531" y="7464"/>
                  <a:pt x="12440" y="7464"/>
                </a:cubicBezTo>
                <a:cubicBezTo>
                  <a:pt x="11709" y="7464"/>
                  <a:pt x="11114" y="8059"/>
                  <a:pt x="11114" y="8790"/>
                </a:cubicBezTo>
                <a:lnTo>
                  <a:pt x="11114" y="10994"/>
                </a:lnTo>
                <a:cubicBezTo>
                  <a:pt x="11114" y="12780"/>
                  <a:pt x="9659" y="14236"/>
                  <a:pt x="7872" y="14236"/>
                </a:cubicBezTo>
                <a:cubicBezTo>
                  <a:pt x="6129" y="14236"/>
                  <a:pt x="4702" y="12858"/>
                  <a:pt x="4630" y="11133"/>
                </a:cubicBezTo>
                <a:lnTo>
                  <a:pt x="4630" y="11133"/>
                </a:lnTo>
                <a:cubicBezTo>
                  <a:pt x="4681" y="11144"/>
                  <a:pt x="4732" y="11149"/>
                  <a:pt x="4782" y="11149"/>
                </a:cubicBezTo>
                <a:cubicBezTo>
                  <a:pt x="4842" y="11149"/>
                  <a:pt x="4902" y="11142"/>
                  <a:pt x="4957" y="11128"/>
                </a:cubicBezTo>
                <a:cubicBezTo>
                  <a:pt x="5029" y="12674"/>
                  <a:pt x="6306" y="13909"/>
                  <a:pt x="7872" y="13909"/>
                </a:cubicBezTo>
                <a:cubicBezTo>
                  <a:pt x="9476" y="13909"/>
                  <a:pt x="10787" y="12603"/>
                  <a:pt x="10787" y="10994"/>
                </a:cubicBezTo>
                <a:lnTo>
                  <a:pt x="10787" y="8790"/>
                </a:lnTo>
                <a:cubicBezTo>
                  <a:pt x="10787" y="7877"/>
                  <a:pt x="11532" y="7137"/>
                  <a:pt x="12440" y="7137"/>
                </a:cubicBezTo>
                <a:close/>
                <a:moveTo>
                  <a:pt x="773" y="0"/>
                </a:moveTo>
                <a:cubicBezTo>
                  <a:pt x="346" y="0"/>
                  <a:pt x="0" y="351"/>
                  <a:pt x="0" y="778"/>
                </a:cubicBezTo>
                <a:lnTo>
                  <a:pt x="0" y="4789"/>
                </a:lnTo>
                <a:cubicBezTo>
                  <a:pt x="0" y="5937"/>
                  <a:pt x="408" y="7041"/>
                  <a:pt x="1157" y="7910"/>
                </a:cubicBezTo>
                <a:cubicBezTo>
                  <a:pt x="1168" y="8116"/>
                  <a:pt x="1259" y="8304"/>
                  <a:pt x="1407" y="8444"/>
                </a:cubicBezTo>
                <a:cubicBezTo>
                  <a:pt x="2152" y="9130"/>
                  <a:pt x="3070" y="9572"/>
                  <a:pt x="4068" y="9716"/>
                </a:cubicBezTo>
                <a:lnTo>
                  <a:pt x="4068" y="10417"/>
                </a:lnTo>
                <a:cubicBezTo>
                  <a:pt x="4068" y="10571"/>
                  <a:pt x="4116" y="10715"/>
                  <a:pt x="4198" y="10836"/>
                </a:cubicBezTo>
                <a:lnTo>
                  <a:pt x="4198" y="10994"/>
                </a:lnTo>
                <a:cubicBezTo>
                  <a:pt x="4198" y="13015"/>
                  <a:pt x="5845" y="14668"/>
                  <a:pt x="7872" y="14668"/>
                </a:cubicBezTo>
                <a:cubicBezTo>
                  <a:pt x="9894" y="14668"/>
                  <a:pt x="11542" y="13015"/>
                  <a:pt x="11542" y="10994"/>
                </a:cubicBezTo>
                <a:lnTo>
                  <a:pt x="11542" y="9231"/>
                </a:lnTo>
                <a:cubicBezTo>
                  <a:pt x="11824" y="9366"/>
                  <a:pt x="12137" y="9433"/>
                  <a:pt x="12454" y="9433"/>
                </a:cubicBezTo>
                <a:cubicBezTo>
                  <a:pt x="13635" y="9433"/>
                  <a:pt x="14591" y="8473"/>
                  <a:pt x="14591" y="7296"/>
                </a:cubicBezTo>
                <a:cubicBezTo>
                  <a:pt x="14591" y="6114"/>
                  <a:pt x="13635" y="5153"/>
                  <a:pt x="12454" y="5153"/>
                </a:cubicBezTo>
                <a:cubicBezTo>
                  <a:pt x="11272" y="5153"/>
                  <a:pt x="10317" y="6114"/>
                  <a:pt x="10317" y="7296"/>
                </a:cubicBezTo>
                <a:cubicBezTo>
                  <a:pt x="10317" y="7574"/>
                  <a:pt x="10370" y="7848"/>
                  <a:pt x="10476" y="8103"/>
                </a:cubicBezTo>
                <a:cubicBezTo>
                  <a:pt x="10399" y="8318"/>
                  <a:pt x="10355" y="8549"/>
                  <a:pt x="10355" y="8790"/>
                </a:cubicBezTo>
                <a:lnTo>
                  <a:pt x="10355" y="10994"/>
                </a:lnTo>
                <a:cubicBezTo>
                  <a:pt x="10355" y="12363"/>
                  <a:pt x="9241" y="13481"/>
                  <a:pt x="7872" y="13481"/>
                </a:cubicBezTo>
                <a:cubicBezTo>
                  <a:pt x="6499" y="13481"/>
                  <a:pt x="5384" y="12363"/>
                  <a:pt x="5384" y="10994"/>
                </a:cubicBezTo>
                <a:lnTo>
                  <a:pt x="5384" y="10836"/>
                </a:lnTo>
                <a:cubicBezTo>
                  <a:pt x="5466" y="10720"/>
                  <a:pt x="5509" y="10576"/>
                  <a:pt x="5509" y="10432"/>
                </a:cubicBezTo>
                <a:lnTo>
                  <a:pt x="5509" y="9716"/>
                </a:lnTo>
                <a:cubicBezTo>
                  <a:pt x="6508" y="9572"/>
                  <a:pt x="7430" y="9130"/>
                  <a:pt x="8170" y="8444"/>
                </a:cubicBezTo>
                <a:cubicBezTo>
                  <a:pt x="8324" y="8304"/>
                  <a:pt x="8410" y="8116"/>
                  <a:pt x="8419" y="7910"/>
                </a:cubicBezTo>
                <a:cubicBezTo>
                  <a:pt x="9169" y="7041"/>
                  <a:pt x="9582" y="5937"/>
                  <a:pt x="9582" y="4789"/>
                </a:cubicBezTo>
                <a:lnTo>
                  <a:pt x="9582" y="4024"/>
                </a:lnTo>
                <a:cubicBezTo>
                  <a:pt x="9582" y="3904"/>
                  <a:pt x="9486" y="3809"/>
                  <a:pt x="9366" y="3809"/>
                </a:cubicBezTo>
                <a:cubicBezTo>
                  <a:pt x="9250" y="3809"/>
                  <a:pt x="9150" y="3904"/>
                  <a:pt x="9150" y="4024"/>
                </a:cubicBezTo>
                <a:lnTo>
                  <a:pt x="9150" y="4789"/>
                </a:lnTo>
                <a:cubicBezTo>
                  <a:pt x="9150" y="5735"/>
                  <a:pt x="8842" y="6657"/>
                  <a:pt x="8275" y="7411"/>
                </a:cubicBezTo>
                <a:cubicBezTo>
                  <a:pt x="8208" y="7320"/>
                  <a:pt x="8122" y="7243"/>
                  <a:pt x="8031" y="7190"/>
                </a:cubicBezTo>
                <a:cubicBezTo>
                  <a:pt x="8545" y="6498"/>
                  <a:pt x="8823" y="5653"/>
                  <a:pt x="8823" y="4789"/>
                </a:cubicBezTo>
                <a:lnTo>
                  <a:pt x="8823" y="974"/>
                </a:lnTo>
                <a:cubicBezTo>
                  <a:pt x="8823" y="854"/>
                  <a:pt x="8727" y="759"/>
                  <a:pt x="8612" y="759"/>
                </a:cubicBezTo>
                <a:lnTo>
                  <a:pt x="8309" y="759"/>
                </a:lnTo>
                <a:cubicBezTo>
                  <a:pt x="8218" y="759"/>
                  <a:pt x="8146" y="686"/>
                  <a:pt x="8146" y="595"/>
                </a:cubicBezTo>
                <a:cubicBezTo>
                  <a:pt x="8146" y="504"/>
                  <a:pt x="8218" y="433"/>
                  <a:pt x="8309" y="433"/>
                </a:cubicBezTo>
                <a:lnTo>
                  <a:pt x="8809" y="433"/>
                </a:lnTo>
                <a:cubicBezTo>
                  <a:pt x="8996" y="433"/>
                  <a:pt x="9150" y="586"/>
                  <a:pt x="9150" y="778"/>
                </a:cubicBezTo>
                <a:lnTo>
                  <a:pt x="9150" y="3020"/>
                </a:lnTo>
                <a:cubicBezTo>
                  <a:pt x="9150" y="3141"/>
                  <a:pt x="9246" y="3237"/>
                  <a:pt x="9366" y="3237"/>
                </a:cubicBezTo>
                <a:cubicBezTo>
                  <a:pt x="9486" y="3237"/>
                  <a:pt x="9582" y="3141"/>
                  <a:pt x="9582" y="3020"/>
                </a:cubicBezTo>
                <a:lnTo>
                  <a:pt x="9582" y="778"/>
                </a:lnTo>
                <a:cubicBezTo>
                  <a:pt x="9582" y="351"/>
                  <a:pt x="9237" y="0"/>
                  <a:pt x="8809" y="0"/>
                </a:cubicBezTo>
                <a:lnTo>
                  <a:pt x="8309" y="0"/>
                </a:lnTo>
                <a:cubicBezTo>
                  <a:pt x="7982" y="0"/>
                  <a:pt x="7714" y="269"/>
                  <a:pt x="7714" y="595"/>
                </a:cubicBezTo>
                <a:cubicBezTo>
                  <a:pt x="7714" y="922"/>
                  <a:pt x="7982" y="1186"/>
                  <a:pt x="8309" y="1186"/>
                </a:cubicBezTo>
                <a:lnTo>
                  <a:pt x="8395" y="1186"/>
                </a:lnTo>
                <a:lnTo>
                  <a:pt x="8395" y="4789"/>
                </a:lnTo>
                <a:cubicBezTo>
                  <a:pt x="8395" y="5629"/>
                  <a:pt x="8098" y="6445"/>
                  <a:pt x="7559" y="7094"/>
                </a:cubicBezTo>
                <a:cubicBezTo>
                  <a:pt x="7397" y="7108"/>
                  <a:pt x="7238" y="7176"/>
                  <a:pt x="7109" y="7296"/>
                </a:cubicBezTo>
                <a:cubicBezTo>
                  <a:pt x="6595" y="7771"/>
                  <a:pt x="5956" y="8074"/>
                  <a:pt x="5264" y="8169"/>
                </a:cubicBezTo>
                <a:cubicBezTo>
                  <a:pt x="5145" y="8189"/>
                  <a:pt x="5063" y="8294"/>
                  <a:pt x="5077" y="8415"/>
                </a:cubicBezTo>
                <a:cubicBezTo>
                  <a:pt x="5095" y="8522"/>
                  <a:pt x="5187" y="8599"/>
                  <a:pt x="5295" y="8599"/>
                </a:cubicBezTo>
                <a:cubicBezTo>
                  <a:pt x="5304" y="8599"/>
                  <a:pt x="5313" y="8598"/>
                  <a:pt x="5322" y="8597"/>
                </a:cubicBezTo>
                <a:cubicBezTo>
                  <a:pt x="6100" y="8486"/>
                  <a:pt x="6821" y="8145"/>
                  <a:pt x="7402" y="7613"/>
                </a:cubicBezTo>
                <a:cubicBezTo>
                  <a:pt x="7468" y="7549"/>
                  <a:pt x="7554" y="7517"/>
                  <a:pt x="7640" y="7517"/>
                </a:cubicBezTo>
                <a:cubicBezTo>
                  <a:pt x="7735" y="7517"/>
                  <a:pt x="7830" y="7556"/>
                  <a:pt x="7901" y="7631"/>
                </a:cubicBezTo>
                <a:cubicBezTo>
                  <a:pt x="8031" y="7775"/>
                  <a:pt x="8021" y="7997"/>
                  <a:pt x="7882" y="8127"/>
                </a:cubicBezTo>
                <a:cubicBezTo>
                  <a:pt x="7191" y="8765"/>
                  <a:pt x="6340" y="9169"/>
                  <a:pt x="5413" y="9293"/>
                </a:cubicBezTo>
                <a:cubicBezTo>
                  <a:pt x="5221" y="9322"/>
                  <a:pt x="5081" y="9486"/>
                  <a:pt x="5081" y="9677"/>
                </a:cubicBezTo>
                <a:lnTo>
                  <a:pt x="5081" y="10432"/>
                </a:lnTo>
                <a:cubicBezTo>
                  <a:pt x="5081" y="10596"/>
                  <a:pt x="4942" y="10721"/>
                  <a:pt x="4788" y="10721"/>
                </a:cubicBezTo>
                <a:cubicBezTo>
                  <a:pt x="4785" y="10721"/>
                  <a:pt x="4782" y="10720"/>
                  <a:pt x="4779" y="10720"/>
                </a:cubicBezTo>
                <a:cubicBezTo>
                  <a:pt x="4626" y="10715"/>
                  <a:pt x="4500" y="10581"/>
                  <a:pt x="4500" y="10417"/>
                </a:cubicBezTo>
                <a:lnTo>
                  <a:pt x="4500" y="9677"/>
                </a:lnTo>
                <a:cubicBezTo>
                  <a:pt x="4500" y="9486"/>
                  <a:pt x="4356" y="9322"/>
                  <a:pt x="4169" y="9293"/>
                </a:cubicBezTo>
                <a:cubicBezTo>
                  <a:pt x="3243" y="9169"/>
                  <a:pt x="2387" y="8765"/>
                  <a:pt x="1700" y="8127"/>
                </a:cubicBezTo>
                <a:cubicBezTo>
                  <a:pt x="1552" y="7987"/>
                  <a:pt x="1552" y="7757"/>
                  <a:pt x="1691" y="7617"/>
                </a:cubicBezTo>
                <a:cubicBezTo>
                  <a:pt x="1756" y="7552"/>
                  <a:pt x="1844" y="7520"/>
                  <a:pt x="1934" y="7520"/>
                </a:cubicBezTo>
                <a:cubicBezTo>
                  <a:pt x="2024" y="7520"/>
                  <a:pt x="2116" y="7552"/>
                  <a:pt x="2186" y="7617"/>
                </a:cubicBezTo>
                <a:cubicBezTo>
                  <a:pt x="2766" y="8150"/>
                  <a:pt x="3482" y="8486"/>
                  <a:pt x="4260" y="8597"/>
                </a:cubicBezTo>
                <a:cubicBezTo>
                  <a:pt x="4269" y="8598"/>
                  <a:pt x="4278" y="8599"/>
                  <a:pt x="4286" y="8599"/>
                </a:cubicBezTo>
                <a:cubicBezTo>
                  <a:pt x="4392" y="8599"/>
                  <a:pt x="4487" y="8522"/>
                  <a:pt x="4500" y="8415"/>
                </a:cubicBezTo>
                <a:cubicBezTo>
                  <a:pt x="4520" y="8294"/>
                  <a:pt x="4438" y="8189"/>
                  <a:pt x="4318" y="8169"/>
                </a:cubicBezTo>
                <a:cubicBezTo>
                  <a:pt x="3626" y="8074"/>
                  <a:pt x="2992" y="7775"/>
                  <a:pt x="2478" y="7300"/>
                </a:cubicBezTo>
                <a:cubicBezTo>
                  <a:pt x="2343" y="7180"/>
                  <a:pt x="2186" y="7108"/>
                  <a:pt x="2017" y="7094"/>
                </a:cubicBezTo>
                <a:cubicBezTo>
                  <a:pt x="1479" y="6445"/>
                  <a:pt x="1186" y="5629"/>
                  <a:pt x="1186" y="4789"/>
                </a:cubicBezTo>
                <a:lnTo>
                  <a:pt x="1186" y="1186"/>
                </a:lnTo>
                <a:lnTo>
                  <a:pt x="1273" y="1186"/>
                </a:lnTo>
                <a:cubicBezTo>
                  <a:pt x="1600" y="1186"/>
                  <a:pt x="1864" y="922"/>
                  <a:pt x="1864" y="595"/>
                </a:cubicBezTo>
                <a:cubicBezTo>
                  <a:pt x="1864" y="269"/>
                  <a:pt x="1600" y="0"/>
                  <a:pt x="12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37;p49">
            <a:extLst>
              <a:ext uri="{FF2B5EF4-FFF2-40B4-BE49-F238E27FC236}">
                <a16:creationId xmlns:a16="http://schemas.microsoft.com/office/drawing/2014/main" id="{64ED551E-9FFB-4CE7-AAC7-C70EE1AF7415}"/>
              </a:ext>
            </a:extLst>
          </p:cNvPr>
          <p:cNvGrpSpPr/>
          <p:nvPr/>
        </p:nvGrpSpPr>
        <p:grpSpPr>
          <a:xfrm>
            <a:off x="4971207" y="975877"/>
            <a:ext cx="266425" cy="367350"/>
            <a:chOff x="4134925" y="2640950"/>
            <a:chExt cx="266425" cy="367350"/>
          </a:xfrm>
        </p:grpSpPr>
        <p:sp>
          <p:nvSpPr>
            <p:cNvPr id="100" name="Google Shape;938;p49">
              <a:extLst>
                <a:ext uri="{FF2B5EF4-FFF2-40B4-BE49-F238E27FC236}">
                  <a16:creationId xmlns:a16="http://schemas.microsoft.com/office/drawing/2014/main" id="{0992ACE1-8165-45DF-8884-173D6F157A74}"/>
                </a:ext>
              </a:extLst>
            </p:cNvPr>
            <p:cNvSpPr/>
            <p:nvPr/>
          </p:nvSpPr>
          <p:spPr>
            <a:xfrm>
              <a:off x="4218075" y="2730175"/>
              <a:ext cx="100000" cy="133600"/>
            </a:xfrm>
            <a:custGeom>
              <a:avLst/>
              <a:gdLst/>
              <a:ahLst/>
              <a:cxnLst/>
              <a:rect l="l" t="t" r="r" b="b"/>
              <a:pathLst>
                <a:path w="4000" h="5344" extrusionOk="0">
                  <a:moveTo>
                    <a:pt x="2788" y="433"/>
                  </a:moveTo>
                  <a:cubicBezTo>
                    <a:pt x="2620" y="692"/>
                    <a:pt x="2644" y="653"/>
                    <a:pt x="2591" y="735"/>
                  </a:cubicBezTo>
                  <a:lnTo>
                    <a:pt x="1410" y="735"/>
                  </a:lnTo>
                  <a:lnTo>
                    <a:pt x="1217" y="433"/>
                  </a:lnTo>
                  <a:close/>
                  <a:moveTo>
                    <a:pt x="2312" y="1167"/>
                  </a:moveTo>
                  <a:lnTo>
                    <a:pt x="2000" y="1648"/>
                  </a:lnTo>
                  <a:lnTo>
                    <a:pt x="1688" y="1167"/>
                  </a:lnTo>
                  <a:close/>
                  <a:moveTo>
                    <a:pt x="3201" y="586"/>
                  </a:moveTo>
                  <a:lnTo>
                    <a:pt x="3268" y="672"/>
                  </a:lnTo>
                  <a:cubicBezTo>
                    <a:pt x="3407" y="845"/>
                    <a:pt x="3422" y="1091"/>
                    <a:pt x="3296" y="1273"/>
                  </a:cubicBezTo>
                  <a:lnTo>
                    <a:pt x="2529" y="2468"/>
                  </a:lnTo>
                  <a:cubicBezTo>
                    <a:pt x="2418" y="2295"/>
                    <a:pt x="2471" y="2373"/>
                    <a:pt x="2259" y="2046"/>
                  </a:cubicBezTo>
                  <a:cubicBezTo>
                    <a:pt x="2956" y="961"/>
                    <a:pt x="2490" y="1686"/>
                    <a:pt x="3201" y="586"/>
                  </a:cubicBezTo>
                  <a:close/>
                  <a:moveTo>
                    <a:pt x="1472" y="3261"/>
                  </a:moveTo>
                  <a:lnTo>
                    <a:pt x="1746" y="3684"/>
                  </a:lnTo>
                  <a:lnTo>
                    <a:pt x="1097" y="4687"/>
                  </a:lnTo>
                  <a:lnTo>
                    <a:pt x="1078" y="4630"/>
                  </a:lnTo>
                  <a:cubicBezTo>
                    <a:pt x="1045" y="4516"/>
                    <a:pt x="940" y="4440"/>
                    <a:pt x="827" y="4440"/>
                  </a:cubicBezTo>
                  <a:cubicBezTo>
                    <a:pt x="807" y="4440"/>
                    <a:pt x="787" y="4443"/>
                    <a:pt x="766" y="4448"/>
                  </a:cubicBezTo>
                  <a:lnTo>
                    <a:pt x="698" y="4463"/>
                  </a:lnTo>
                  <a:lnTo>
                    <a:pt x="1472" y="3261"/>
                  </a:lnTo>
                  <a:close/>
                  <a:moveTo>
                    <a:pt x="804" y="586"/>
                  </a:moveTo>
                  <a:cubicBezTo>
                    <a:pt x="882" y="706"/>
                    <a:pt x="3225" y="4342"/>
                    <a:pt x="3302" y="4463"/>
                  </a:cubicBezTo>
                  <a:lnTo>
                    <a:pt x="3239" y="4448"/>
                  </a:lnTo>
                  <a:cubicBezTo>
                    <a:pt x="3218" y="4443"/>
                    <a:pt x="3197" y="4440"/>
                    <a:pt x="3177" y="4440"/>
                  </a:cubicBezTo>
                  <a:cubicBezTo>
                    <a:pt x="3062" y="4440"/>
                    <a:pt x="2959" y="4516"/>
                    <a:pt x="2922" y="4630"/>
                  </a:cubicBezTo>
                  <a:lnTo>
                    <a:pt x="2908" y="4687"/>
                  </a:lnTo>
                  <a:cubicBezTo>
                    <a:pt x="2903" y="4683"/>
                    <a:pt x="1654" y="2747"/>
                    <a:pt x="1654" y="2747"/>
                  </a:cubicBezTo>
                  <a:lnTo>
                    <a:pt x="703" y="1273"/>
                  </a:lnTo>
                  <a:cubicBezTo>
                    <a:pt x="583" y="1091"/>
                    <a:pt x="593" y="845"/>
                    <a:pt x="732" y="672"/>
                  </a:cubicBezTo>
                  <a:lnTo>
                    <a:pt x="804" y="586"/>
                  </a:lnTo>
                  <a:close/>
                  <a:moveTo>
                    <a:pt x="818" y="0"/>
                  </a:moveTo>
                  <a:cubicBezTo>
                    <a:pt x="756" y="0"/>
                    <a:pt x="694" y="34"/>
                    <a:pt x="651" y="82"/>
                  </a:cubicBezTo>
                  <a:lnTo>
                    <a:pt x="396" y="404"/>
                  </a:lnTo>
                  <a:cubicBezTo>
                    <a:pt x="142" y="725"/>
                    <a:pt x="122" y="1167"/>
                    <a:pt x="343" y="1508"/>
                  </a:cubicBezTo>
                  <a:lnTo>
                    <a:pt x="1217" y="2867"/>
                  </a:lnTo>
                  <a:lnTo>
                    <a:pt x="117" y="4567"/>
                  </a:lnTo>
                  <a:cubicBezTo>
                    <a:pt x="1" y="4750"/>
                    <a:pt x="138" y="4979"/>
                    <a:pt x="336" y="4979"/>
                  </a:cubicBezTo>
                  <a:cubicBezTo>
                    <a:pt x="357" y="4979"/>
                    <a:pt x="379" y="4976"/>
                    <a:pt x="401" y="4971"/>
                  </a:cubicBezTo>
                  <a:lnTo>
                    <a:pt x="713" y="4899"/>
                  </a:lnTo>
                  <a:lnTo>
                    <a:pt x="785" y="5154"/>
                  </a:lnTo>
                  <a:cubicBezTo>
                    <a:pt x="823" y="5276"/>
                    <a:pt x="933" y="5343"/>
                    <a:pt x="1043" y="5343"/>
                  </a:cubicBezTo>
                  <a:cubicBezTo>
                    <a:pt x="1127" y="5343"/>
                    <a:pt x="1212" y="5304"/>
                    <a:pt x="1265" y="5221"/>
                  </a:cubicBezTo>
                  <a:lnTo>
                    <a:pt x="2000" y="4078"/>
                  </a:lnTo>
                  <a:lnTo>
                    <a:pt x="2740" y="5221"/>
                  </a:lnTo>
                  <a:cubicBezTo>
                    <a:pt x="2792" y="5304"/>
                    <a:pt x="2876" y="5343"/>
                    <a:pt x="2960" y="5343"/>
                  </a:cubicBezTo>
                  <a:cubicBezTo>
                    <a:pt x="3070" y="5343"/>
                    <a:pt x="3180" y="5276"/>
                    <a:pt x="3216" y="5154"/>
                  </a:cubicBezTo>
                  <a:lnTo>
                    <a:pt x="3292" y="4899"/>
                  </a:lnTo>
                  <a:lnTo>
                    <a:pt x="3600" y="4971"/>
                  </a:lnTo>
                  <a:cubicBezTo>
                    <a:pt x="3622" y="4976"/>
                    <a:pt x="3644" y="4979"/>
                    <a:pt x="3666" y="4979"/>
                  </a:cubicBezTo>
                  <a:cubicBezTo>
                    <a:pt x="3866" y="4979"/>
                    <a:pt x="4000" y="4750"/>
                    <a:pt x="3883" y="4567"/>
                  </a:cubicBezTo>
                  <a:lnTo>
                    <a:pt x="2784" y="2867"/>
                  </a:lnTo>
                  <a:lnTo>
                    <a:pt x="3662" y="1508"/>
                  </a:lnTo>
                  <a:cubicBezTo>
                    <a:pt x="3883" y="1167"/>
                    <a:pt x="3859" y="725"/>
                    <a:pt x="3604" y="404"/>
                  </a:cubicBezTo>
                  <a:lnTo>
                    <a:pt x="3350" y="82"/>
                  </a:lnTo>
                  <a:cubicBezTo>
                    <a:pt x="3311" y="34"/>
                    <a:pt x="3249" y="0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39;p49">
              <a:extLst>
                <a:ext uri="{FF2B5EF4-FFF2-40B4-BE49-F238E27FC236}">
                  <a16:creationId xmlns:a16="http://schemas.microsoft.com/office/drawing/2014/main" id="{C069D519-7BAA-4EF7-BAEF-25BA35091577}"/>
                </a:ext>
              </a:extLst>
            </p:cNvPr>
            <p:cNvSpPr/>
            <p:nvPr/>
          </p:nvSpPr>
          <p:spPr>
            <a:xfrm>
              <a:off x="4231325" y="2876550"/>
              <a:ext cx="113125" cy="10825"/>
            </a:xfrm>
            <a:custGeom>
              <a:avLst/>
              <a:gdLst/>
              <a:ahLst/>
              <a:cxnLst/>
              <a:rect l="l" t="t" r="r" b="b"/>
              <a:pathLst>
                <a:path w="4525" h="433" extrusionOk="0">
                  <a:moveTo>
                    <a:pt x="217" y="0"/>
                  </a:moveTo>
                  <a:cubicBezTo>
                    <a:pt x="97" y="0"/>
                    <a:pt x="0" y="96"/>
                    <a:pt x="0" y="216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4313" y="432"/>
                  </a:lnTo>
                  <a:cubicBezTo>
                    <a:pt x="4429" y="432"/>
                    <a:pt x="4524" y="337"/>
                    <a:pt x="4524" y="216"/>
                  </a:cubicBezTo>
                  <a:cubicBezTo>
                    <a:pt x="4524" y="96"/>
                    <a:pt x="4429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40;p49">
              <a:extLst>
                <a:ext uri="{FF2B5EF4-FFF2-40B4-BE49-F238E27FC236}">
                  <a16:creationId xmlns:a16="http://schemas.microsoft.com/office/drawing/2014/main" id="{E8C0167A-AE78-457F-A738-C784291793BC}"/>
                </a:ext>
              </a:extLst>
            </p:cNvPr>
            <p:cNvSpPr/>
            <p:nvPr/>
          </p:nvSpPr>
          <p:spPr>
            <a:xfrm>
              <a:off x="4231325" y="2899600"/>
              <a:ext cx="113125" cy="10825"/>
            </a:xfrm>
            <a:custGeom>
              <a:avLst/>
              <a:gdLst/>
              <a:ahLst/>
              <a:cxnLst/>
              <a:rect l="l" t="t" r="r" b="b"/>
              <a:pathLst>
                <a:path w="4525" h="433" extrusionOk="0">
                  <a:moveTo>
                    <a:pt x="217" y="0"/>
                  </a:moveTo>
                  <a:cubicBezTo>
                    <a:pt x="97" y="0"/>
                    <a:pt x="0" y="100"/>
                    <a:pt x="0" y="216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4313" y="432"/>
                  </a:lnTo>
                  <a:cubicBezTo>
                    <a:pt x="4429" y="432"/>
                    <a:pt x="4524" y="337"/>
                    <a:pt x="4524" y="216"/>
                  </a:cubicBezTo>
                  <a:cubicBezTo>
                    <a:pt x="4524" y="100"/>
                    <a:pt x="4429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41;p49">
              <a:extLst>
                <a:ext uri="{FF2B5EF4-FFF2-40B4-BE49-F238E27FC236}">
                  <a16:creationId xmlns:a16="http://schemas.microsoft.com/office/drawing/2014/main" id="{0F3A602A-C226-4CAA-8C00-932F5C38FDED}"/>
                </a:ext>
              </a:extLst>
            </p:cNvPr>
            <p:cNvSpPr/>
            <p:nvPr/>
          </p:nvSpPr>
          <p:spPr>
            <a:xfrm>
              <a:off x="4231325" y="2922750"/>
              <a:ext cx="113125" cy="10725"/>
            </a:xfrm>
            <a:custGeom>
              <a:avLst/>
              <a:gdLst/>
              <a:ahLst/>
              <a:cxnLst/>
              <a:rect l="l" t="t" r="r" b="b"/>
              <a:pathLst>
                <a:path w="4525" h="429" extrusionOk="0">
                  <a:moveTo>
                    <a:pt x="217" y="1"/>
                  </a:moveTo>
                  <a:cubicBezTo>
                    <a:pt x="97" y="1"/>
                    <a:pt x="0" y="97"/>
                    <a:pt x="0" y="212"/>
                  </a:cubicBezTo>
                  <a:cubicBezTo>
                    <a:pt x="0" y="333"/>
                    <a:pt x="97" y="429"/>
                    <a:pt x="217" y="429"/>
                  </a:cubicBezTo>
                  <a:lnTo>
                    <a:pt x="4313" y="429"/>
                  </a:lnTo>
                  <a:cubicBezTo>
                    <a:pt x="4429" y="429"/>
                    <a:pt x="4524" y="333"/>
                    <a:pt x="4524" y="212"/>
                  </a:cubicBezTo>
                  <a:cubicBezTo>
                    <a:pt x="4524" y="97"/>
                    <a:pt x="4429" y="1"/>
                    <a:pt x="4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42;p49">
              <a:extLst>
                <a:ext uri="{FF2B5EF4-FFF2-40B4-BE49-F238E27FC236}">
                  <a16:creationId xmlns:a16="http://schemas.microsoft.com/office/drawing/2014/main" id="{02CB0455-016F-42A1-BDC2-87675AA34D9B}"/>
                </a:ext>
              </a:extLst>
            </p:cNvPr>
            <p:cNvSpPr/>
            <p:nvPr/>
          </p:nvSpPr>
          <p:spPr>
            <a:xfrm>
              <a:off x="4231325" y="2945825"/>
              <a:ext cx="113125" cy="10700"/>
            </a:xfrm>
            <a:custGeom>
              <a:avLst/>
              <a:gdLst/>
              <a:ahLst/>
              <a:cxnLst/>
              <a:rect l="l" t="t" r="r" b="b"/>
              <a:pathLst>
                <a:path w="4525" h="428" extrusionOk="0">
                  <a:moveTo>
                    <a:pt x="217" y="0"/>
                  </a:moveTo>
                  <a:cubicBezTo>
                    <a:pt x="97" y="0"/>
                    <a:pt x="0" y="96"/>
                    <a:pt x="0" y="217"/>
                  </a:cubicBezTo>
                  <a:cubicBezTo>
                    <a:pt x="0" y="332"/>
                    <a:pt x="97" y="428"/>
                    <a:pt x="217" y="428"/>
                  </a:cubicBezTo>
                  <a:lnTo>
                    <a:pt x="4313" y="428"/>
                  </a:lnTo>
                  <a:cubicBezTo>
                    <a:pt x="4429" y="428"/>
                    <a:pt x="4524" y="332"/>
                    <a:pt x="4524" y="217"/>
                  </a:cubicBezTo>
                  <a:cubicBezTo>
                    <a:pt x="4524" y="96"/>
                    <a:pt x="4429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43;p49">
              <a:extLst>
                <a:ext uri="{FF2B5EF4-FFF2-40B4-BE49-F238E27FC236}">
                  <a16:creationId xmlns:a16="http://schemas.microsoft.com/office/drawing/2014/main" id="{D5FEB041-EC96-4094-9591-D0470A7CF723}"/>
                </a:ext>
              </a:extLst>
            </p:cNvPr>
            <p:cNvSpPr/>
            <p:nvPr/>
          </p:nvSpPr>
          <p:spPr>
            <a:xfrm>
              <a:off x="4191700" y="2876550"/>
              <a:ext cx="27525" cy="10825"/>
            </a:xfrm>
            <a:custGeom>
              <a:avLst/>
              <a:gdLst/>
              <a:ahLst/>
              <a:cxnLst/>
              <a:rect l="l" t="t" r="r" b="b"/>
              <a:pathLst>
                <a:path w="1101" h="433" extrusionOk="0">
                  <a:moveTo>
                    <a:pt x="217" y="0"/>
                  </a:moveTo>
                  <a:cubicBezTo>
                    <a:pt x="97" y="0"/>
                    <a:pt x="0" y="96"/>
                    <a:pt x="0" y="216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884" y="432"/>
                  </a:lnTo>
                  <a:cubicBezTo>
                    <a:pt x="1004" y="432"/>
                    <a:pt x="1101" y="337"/>
                    <a:pt x="1101" y="216"/>
                  </a:cubicBezTo>
                  <a:cubicBezTo>
                    <a:pt x="1101" y="96"/>
                    <a:pt x="1004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44;p49">
              <a:extLst>
                <a:ext uri="{FF2B5EF4-FFF2-40B4-BE49-F238E27FC236}">
                  <a16:creationId xmlns:a16="http://schemas.microsoft.com/office/drawing/2014/main" id="{A24D278C-514F-467D-9CCD-F04382969920}"/>
                </a:ext>
              </a:extLst>
            </p:cNvPr>
            <p:cNvSpPr/>
            <p:nvPr/>
          </p:nvSpPr>
          <p:spPr>
            <a:xfrm>
              <a:off x="4191700" y="2899600"/>
              <a:ext cx="27525" cy="10825"/>
            </a:xfrm>
            <a:custGeom>
              <a:avLst/>
              <a:gdLst/>
              <a:ahLst/>
              <a:cxnLst/>
              <a:rect l="l" t="t" r="r" b="b"/>
              <a:pathLst>
                <a:path w="1101" h="433" extrusionOk="0">
                  <a:moveTo>
                    <a:pt x="217" y="0"/>
                  </a:moveTo>
                  <a:cubicBezTo>
                    <a:pt x="97" y="0"/>
                    <a:pt x="0" y="100"/>
                    <a:pt x="0" y="216"/>
                  </a:cubicBezTo>
                  <a:cubicBezTo>
                    <a:pt x="0" y="337"/>
                    <a:pt x="97" y="432"/>
                    <a:pt x="217" y="432"/>
                  </a:cubicBezTo>
                  <a:lnTo>
                    <a:pt x="884" y="432"/>
                  </a:lnTo>
                  <a:cubicBezTo>
                    <a:pt x="1004" y="432"/>
                    <a:pt x="1101" y="337"/>
                    <a:pt x="1101" y="216"/>
                  </a:cubicBezTo>
                  <a:cubicBezTo>
                    <a:pt x="1101" y="100"/>
                    <a:pt x="1004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45;p49">
              <a:extLst>
                <a:ext uri="{FF2B5EF4-FFF2-40B4-BE49-F238E27FC236}">
                  <a16:creationId xmlns:a16="http://schemas.microsoft.com/office/drawing/2014/main" id="{E481913A-8640-494F-A279-B68B7C848FFA}"/>
                </a:ext>
              </a:extLst>
            </p:cNvPr>
            <p:cNvSpPr/>
            <p:nvPr/>
          </p:nvSpPr>
          <p:spPr>
            <a:xfrm>
              <a:off x="4191700" y="2922750"/>
              <a:ext cx="27525" cy="10725"/>
            </a:xfrm>
            <a:custGeom>
              <a:avLst/>
              <a:gdLst/>
              <a:ahLst/>
              <a:cxnLst/>
              <a:rect l="l" t="t" r="r" b="b"/>
              <a:pathLst>
                <a:path w="1101" h="429" extrusionOk="0">
                  <a:moveTo>
                    <a:pt x="217" y="1"/>
                  </a:moveTo>
                  <a:cubicBezTo>
                    <a:pt x="97" y="1"/>
                    <a:pt x="0" y="97"/>
                    <a:pt x="0" y="212"/>
                  </a:cubicBezTo>
                  <a:cubicBezTo>
                    <a:pt x="0" y="333"/>
                    <a:pt x="97" y="429"/>
                    <a:pt x="217" y="429"/>
                  </a:cubicBezTo>
                  <a:lnTo>
                    <a:pt x="884" y="429"/>
                  </a:lnTo>
                  <a:cubicBezTo>
                    <a:pt x="1004" y="429"/>
                    <a:pt x="1101" y="333"/>
                    <a:pt x="1101" y="212"/>
                  </a:cubicBezTo>
                  <a:cubicBezTo>
                    <a:pt x="1101" y="97"/>
                    <a:pt x="1004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946;p49">
              <a:extLst>
                <a:ext uri="{FF2B5EF4-FFF2-40B4-BE49-F238E27FC236}">
                  <a16:creationId xmlns:a16="http://schemas.microsoft.com/office/drawing/2014/main" id="{B03B1C4F-FFCA-4FA7-B47B-A6019E0405DB}"/>
                </a:ext>
              </a:extLst>
            </p:cNvPr>
            <p:cNvSpPr/>
            <p:nvPr/>
          </p:nvSpPr>
          <p:spPr>
            <a:xfrm>
              <a:off x="4191700" y="2945825"/>
              <a:ext cx="27525" cy="10700"/>
            </a:xfrm>
            <a:custGeom>
              <a:avLst/>
              <a:gdLst/>
              <a:ahLst/>
              <a:cxnLst/>
              <a:rect l="l" t="t" r="r" b="b"/>
              <a:pathLst>
                <a:path w="1101" h="428" extrusionOk="0">
                  <a:moveTo>
                    <a:pt x="217" y="0"/>
                  </a:moveTo>
                  <a:cubicBezTo>
                    <a:pt x="97" y="0"/>
                    <a:pt x="0" y="96"/>
                    <a:pt x="0" y="217"/>
                  </a:cubicBezTo>
                  <a:cubicBezTo>
                    <a:pt x="0" y="332"/>
                    <a:pt x="97" y="428"/>
                    <a:pt x="217" y="428"/>
                  </a:cubicBezTo>
                  <a:lnTo>
                    <a:pt x="884" y="428"/>
                  </a:lnTo>
                  <a:cubicBezTo>
                    <a:pt x="1004" y="428"/>
                    <a:pt x="1101" y="332"/>
                    <a:pt x="1101" y="217"/>
                  </a:cubicBezTo>
                  <a:cubicBezTo>
                    <a:pt x="1101" y="96"/>
                    <a:pt x="1004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47;p49">
              <a:extLst>
                <a:ext uri="{FF2B5EF4-FFF2-40B4-BE49-F238E27FC236}">
                  <a16:creationId xmlns:a16="http://schemas.microsoft.com/office/drawing/2014/main" id="{9F03738A-2A01-4480-8380-A5A3AFFF116E}"/>
                </a:ext>
              </a:extLst>
            </p:cNvPr>
            <p:cNvSpPr/>
            <p:nvPr/>
          </p:nvSpPr>
          <p:spPr>
            <a:xfrm>
              <a:off x="4275250" y="2844950"/>
              <a:ext cx="126100" cy="163350"/>
            </a:xfrm>
            <a:custGeom>
              <a:avLst/>
              <a:gdLst/>
              <a:ahLst/>
              <a:cxnLst/>
              <a:rect l="l" t="t" r="r" b="b"/>
              <a:pathLst>
                <a:path w="5044" h="6534" extrusionOk="0">
                  <a:moveTo>
                    <a:pt x="4828" y="1"/>
                  </a:moveTo>
                  <a:cubicBezTo>
                    <a:pt x="4709" y="1"/>
                    <a:pt x="4612" y="96"/>
                    <a:pt x="4612" y="217"/>
                  </a:cubicBezTo>
                  <a:lnTo>
                    <a:pt x="4612" y="5505"/>
                  </a:lnTo>
                  <a:cubicBezTo>
                    <a:pt x="4612" y="5831"/>
                    <a:pt x="4343" y="6101"/>
                    <a:pt x="4012" y="6101"/>
                  </a:cubicBezTo>
                  <a:lnTo>
                    <a:pt x="218" y="6101"/>
                  </a:lnTo>
                  <a:cubicBezTo>
                    <a:pt x="98" y="6101"/>
                    <a:pt x="1" y="6196"/>
                    <a:pt x="1" y="6316"/>
                  </a:cubicBezTo>
                  <a:cubicBezTo>
                    <a:pt x="1" y="6436"/>
                    <a:pt x="98" y="6533"/>
                    <a:pt x="218" y="6533"/>
                  </a:cubicBezTo>
                  <a:lnTo>
                    <a:pt x="4012" y="6533"/>
                  </a:lnTo>
                  <a:cubicBezTo>
                    <a:pt x="4583" y="6533"/>
                    <a:pt x="5044" y="6072"/>
                    <a:pt x="5044" y="5505"/>
                  </a:cubicBezTo>
                  <a:lnTo>
                    <a:pt x="5044" y="217"/>
                  </a:lnTo>
                  <a:cubicBezTo>
                    <a:pt x="5044" y="96"/>
                    <a:pt x="4948" y="1"/>
                    <a:pt x="4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48;p49">
              <a:extLst>
                <a:ext uri="{FF2B5EF4-FFF2-40B4-BE49-F238E27FC236}">
                  <a16:creationId xmlns:a16="http://schemas.microsoft.com/office/drawing/2014/main" id="{5AE5BC4D-7B24-4DA0-BA55-14512EAFDFE9}"/>
                </a:ext>
              </a:extLst>
            </p:cNvPr>
            <p:cNvSpPr/>
            <p:nvPr/>
          </p:nvSpPr>
          <p:spPr>
            <a:xfrm>
              <a:off x="4134925" y="2640950"/>
              <a:ext cx="266425" cy="367350"/>
            </a:xfrm>
            <a:custGeom>
              <a:avLst/>
              <a:gdLst/>
              <a:ahLst/>
              <a:cxnLst/>
              <a:rect l="l" t="t" r="r" b="b"/>
              <a:pathLst>
                <a:path w="10657" h="14694" extrusionOk="0">
                  <a:moveTo>
                    <a:pt x="5326" y="428"/>
                  </a:moveTo>
                  <a:cubicBezTo>
                    <a:pt x="5620" y="428"/>
                    <a:pt x="5859" y="668"/>
                    <a:pt x="5859" y="961"/>
                  </a:cubicBezTo>
                  <a:lnTo>
                    <a:pt x="5859" y="1173"/>
                  </a:lnTo>
                  <a:lnTo>
                    <a:pt x="4798" y="1173"/>
                  </a:lnTo>
                  <a:lnTo>
                    <a:pt x="4798" y="961"/>
                  </a:lnTo>
                  <a:cubicBezTo>
                    <a:pt x="4798" y="668"/>
                    <a:pt x="5033" y="428"/>
                    <a:pt x="5326" y="428"/>
                  </a:cubicBezTo>
                  <a:close/>
                  <a:moveTo>
                    <a:pt x="7021" y="1605"/>
                  </a:moveTo>
                  <a:cubicBezTo>
                    <a:pt x="7026" y="1605"/>
                    <a:pt x="7032" y="1610"/>
                    <a:pt x="7032" y="1619"/>
                  </a:cubicBezTo>
                  <a:lnTo>
                    <a:pt x="7032" y="2652"/>
                  </a:lnTo>
                  <a:cubicBezTo>
                    <a:pt x="7032" y="2661"/>
                    <a:pt x="7026" y="2666"/>
                    <a:pt x="7021" y="2666"/>
                  </a:cubicBezTo>
                  <a:lnTo>
                    <a:pt x="3636" y="2666"/>
                  </a:lnTo>
                  <a:cubicBezTo>
                    <a:pt x="3625" y="2666"/>
                    <a:pt x="3621" y="2661"/>
                    <a:pt x="3621" y="2652"/>
                  </a:cubicBezTo>
                  <a:lnTo>
                    <a:pt x="3621" y="1624"/>
                  </a:lnTo>
                  <a:lnTo>
                    <a:pt x="3621" y="1619"/>
                  </a:lnTo>
                  <a:cubicBezTo>
                    <a:pt x="3621" y="1610"/>
                    <a:pt x="3625" y="1605"/>
                    <a:pt x="3636" y="1605"/>
                  </a:cubicBezTo>
                  <a:close/>
                  <a:moveTo>
                    <a:pt x="9322" y="2734"/>
                  </a:moveTo>
                  <a:lnTo>
                    <a:pt x="9322" y="13357"/>
                  </a:lnTo>
                  <a:lnTo>
                    <a:pt x="1335" y="13357"/>
                  </a:lnTo>
                  <a:lnTo>
                    <a:pt x="1335" y="2734"/>
                  </a:lnTo>
                  <a:lnTo>
                    <a:pt x="3199" y="2734"/>
                  </a:lnTo>
                  <a:cubicBezTo>
                    <a:pt x="3237" y="2940"/>
                    <a:pt x="3419" y="3093"/>
                    <a:pt x="3636" y="3093"/>
                  </a:cubicBezTo>
                  <a:lnTo>
                    <a:pt x="7021" y="3093"/>
                  </a:lnTo>
                  <a:cubicBezTo>
                    <a:pt x="7233" y="3093"/>
                    <a:pt x="7416" y="2945"/>
                    <a:pt x="7454" y="2734"/>
                  </a:cubicBezTo>
                  <a:close/>
                  <a:moveTo>
                    <a:pt x="5326" y="1"/>
                  </a:moveTo>
                  <a:cubicBezTo>
                    <a:pt x="4798" y="1"/>
                    <a:pt x="4365" y="428"/>
                    <a:pt x="4365" y="961"/>
                  </a:cubicBezTo>
                  <a:lnTo>
                    <a:pt x="4365" y="1173"/>
                  </a:lnTo>
                  <a:lnTo>
                    <a:pt x="3636" y="1173"/>
                  </a:lnTo>
                  <a:cubicBezTo>
                    <a:pt x="3468" y="1173"/>
                    <a:pt x="3323" y="1264"/>
                    <a:pt x="3251" y="1398"/>
                  </a:cubicBezTo>
                  <a:lnTo>
                    <a:pt x="1027" y="1398"/>
                  </a:lnTo>
                  <a:cubicBezTo>
                    <a:pt x="461" y="1398"/>
                    <a:pt x="0" y="1859"/>
                    <a:pt x="0" y="2426"/>
                  </a:cubicBezTo>
                  <a:lnTo>
                    <a:pt x="0" y="13665"/>
                  </a:lnTo>
                  <a:cubicBezTo>
                    <a:pt x="0" y="14232"/>
                    <a:pt x="461" y="14693"/>
                    <a:pt x="1027" y="14693"/>
                  </a:cubicBezTo>
                  <a:lnTo>
                    <a:pt x="4827" y="14693"/>
                  </a:lnTo>
                  <a:cubicBezTo>
                    <a:pt x="4942" y="14693"/>
                    <a:pt x="5038" y="14596"/>
                    <a:pt x="5038" y="14476"/>
                  </a:cubicBezTo>
                  <a:cubicBezTo>
                    <a:pt x="5038" y="14356"/>
                    <a:pt x="4942" y="14261"/>
                    <a:pt x="4827" y="14261"/>
                  </a:cubicBezTo>
                  <a:lnTo>
                    <a:pt x="1027" y="14261"/>
                  </a:lnTo>
                  <a:cubicBezTo>
                    <a:pt x="696" y="14261"/>
                    <a:pt x="427" y="13991"/>
                    <a:pt x="427" y="13665"/>
                  </a:cubicBezTo>
                  <a:lnTo>
                    <a:pt x="427" y="2426"/>
                  </a:lnTo>
                  <a:cubicBezTo>
                    <a:pt x="427" y="2100"/>
                    <a:pt x="696" y="1830"/>
                    <a:pt x="1027" y="1830"/>
                  </a:cubicBezTo>
                  <a:lnTo>
                    <a:pt x="3193" y="1830"/>
                  </a:lnTo>
                  <a:lnTo>
                    <a:pt x="3193" y="2301"/>
                  </a:lnTo>
                  <a:lnTo>
                    <a:pt x="1191" y="2301"/>
                  </a:lnTo>
                  <a:cubicBezTo>
                    <a:pt x="1032" y="2301"/>
                    <a:pt x="903" y="2431"/>
                    <a:pt x="903" y="2590"/>
                  </a:cubicBezTo>
                  <a:lnTo>
                    <a:pt x="903" y="13501"/>
                  </a:lnTo>
                  <a:cubicBezTo>
                    <a:pt x="903" y="13660"/>
                    <a:pt x="1032" y="13789"/>
                    <a:pt x="1191" y="13789"/>
                  </a:cubicBezTo>
                  <a:lnTo>
                    <a:pt x="9466" y="13789"/>
                  </a:lnTo>
                  <a:cubicBezTo>
                    <a:pt x="9625" y="13789"/>
                    <a:pt x="9750" y="13660"/>
                    <a:pt x="9750" y="13501"/>
                  </a:cubicBezTo>
                  <a:lnTo>
                    <a:pt x="9750" y="2590"/>
                  </a:lnTo>
                  <a:cubicBezTo>
                    <a:pt x="9750" y="2431"/>
                    <a:pt x="9625" y="2301"/>
                    <a:pt x="9466" y="2301"/>
                  </a:cubicBezTo>
                  <a:lnTo>
                    <a:pt x="7464" y="2301"/>
                  </a:lnTo>
                  <a:lnTo>
                    <a:pt x="7464" y="1830"/>
                  </a:lnTo>
                  <a:lnTo>
                    <a:pt x="9625" y="1830"/>
                  </a:lnTo>
                  <a:cubicBezTo>
                    <a:pt x="9956" y="1830"/>
                    <a:pt x="10225" y="2100"/>
                    <a:pt x="10225" y="2426"/>
                  </a:cubicBezTo>
                  <a:lnTo>
                    <a:pt x="10225" y="7373"/>
                  </a:lnTo>
                  <a:cubicBezTo>
                    <a:pt x="10225" y="7489"/>
                    <a:pt x="10322" y="7584"/>
                    <a:pt x="10441" y="7584"/>
                  </a:cubicBezTo>
                  <a:cubicBezTo>
                    <a:pt x="10561" y="7584"/>
                    <a:pt x="10657" y="7489"/>
                    <a:pt x="10657" y="7373"/>
                  </a:cubicBezTo>
                  <a:lnTo>
                    <a:pt x="10657" y="2426"/>
                  </a:lnTo>
                  <a:cubicBezTo>
                    <a:pt x="10657" y="1859"/>
                    <a:pt x="10196" y="1398"/>
                    <a:pt x="9625" y="1398"/>
                  </a:cubicBezTo>
                  <a:lnTo>
                    <a:pt x="7406" y="1398"/>
                  </a:lnTo>
                  <a:cubicBezTo>
                    <a:pt x="7329" y="1264"/>
                    <a:pt x="7185" y="1173"/>
                    <a:pt x="7021" y="1173"/>
                  </a:cubicBezTo>
                  <a:lnTo>
                    <a:pt x="6287" y="1173"/>
                  </a:lnTo>
                  <a:lnTo>
                    <a:pt x="6287" y="961"/>
                  </a:lnTo>
                  <a:cubicBezTo>
                    <a:pt x="6287" y="428"/>
                    <a:pt x="5855" y="1"/>
                    <a:pt x="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900;p49">
            <a:extLst>
              <a:ext uri="{FF2B5EF4-FFF2-40B4-BE49-F238E27FC236}">
                <a16:creationId xmlns:a16="http://schemas.microsoft.com/office/drawing/2014/main" id="{539A9EC9-95A7-47C0-A27A-949EBB11E5EA}"/>
              </a:ext>
            </a:extLst>
          </p:cNvPr>
          <p:cNvGrpSpPr/>
          <p:nvPr/>
        </p:nvGrpSpPr>
        <p:grpSpPr>
          <a:xfrm>
            <a:off x="4942369" y="2288803"/>
            <a:ext cx="314975" cy="366724"/>
            <a:chOff x="2283850" y="3230875"/>
            <a:chExt cx="247625" cy="367350"/>
          </a:xfrm>
        </p:grpSpPr>
        <p:sp>
          <p:nvSpPr>
            <p:cNvPr id="112" name="Google Shape;901;p49">
              <a:extLst>
                <a:ext uri="{FF2B5EF4-FFF2-40B4-BE49-F238E27FC236}">
                  <a16:creationId xmlns:a16="http://schemas.microsoft.com/office/drawing/2014/main" id="{7A09D5EB-18DB-4322-9E8C-4397D057C958}"/>
                </a:ext>
              </a:extLst>
            </p:cNvPr>
            <p:cNvSpPr/>
            <p:nvPr/>
          </p:nvSpPr>
          <p:spPr>
            <a:xfrm>
              <a:off x="2416675" y="3472150"/>
              <a:ext cx="62700" cy="55750"/>
            </a:xfrm>
            <a:custGeom>
              <a:avLst/>
              <a:gdLst/>
              <a:ahLst/>
              <a:cxnLst/>
              <a:rect l="l" t="t" r="r" b="b"/>
              <a:pathLst>
                <a:path w="2508" h="2230" extrusionOk="0">
                  <a:moveTo>
                    <a:pt x="1768" y="431"/>
                  </a:moveTo>
                  <a:cubicBezTo>
                    <a:pt x="1925" y="431"/>
                    <a:pt x="2075" y="554"/>
                    <a:pt x="2075" y="733"/>
                  </a:cubicBezTo>
                  <a:cubicBezTo>
                    <a:pt x="2075" y="1194"/>
                    <a:pt x="1657" y="1569"/>
                    <a:pt x="1253" y="1780"/>
                  </a:cubicBezTo>
                  <a:cubicBezTo>
                    <a:pt x="845" y="1569"/>
                    <a:pt x="432" y="1194"/>
                    <a:pt x="432" y="733"/>
                  </a:cubicBezTo>
                  <a:cubicBezTo>
                    <a:pt x="432" y="546"/>
                    <a:pt x="585" y="432"/>
                    <a:pt x="739" y="432"/>
                  </a:cubicBezTo>
                  <a:cubicBezTo>
                    <a:pt x="838" y="432"/>
                    <a:pt x="938" y="479"/>
                    <a:pt x="998" y="585"/>
                  </a:cubicBezTo>
                  <a:cubicBezTo>
                    <a:pt x="1036" y="654"/>
                    <a:pt x="1132" y="729"/>
                    <a:pt x="1252" y="729"/>
                  </a:cubicBezTo>
                  <a:cubicBezTo>
                    <a:pt x="1255" y="729"/>
                    <a:pt x="1259" y="729"/>
                    <a:pt x="1262" y="729"/>
                  </a:cubicBezTo>
                  <a:cubicBezTo>
                    <a:pt x="1364" y="729"/>
                    <a:pt x="1455" y="671"/>
                    <a:pt x="1508" y="585"/>
                  </a:cubicBezTo>
                  <a:cubicBezTo>
                    <a:pt x="1575" y="477"/>
                    <a:pt x="1673" y="431"/>
                    <a:pt x="1768" y="431"/>
                  </a:cubicBezTo>
                  <a:close/>
                  <a:moveTo>
                    <a:pt x="1761" y="1"/>
                  </a:moveTo>
                  <a:cubicBezTo>
                    <a:pt x="1581" y="1"/>
                    <a:pt x="1399" y="67"/>
                    <a:pt x="1253" y="215"/>
                  </a:cubicBezTo>
                  <a:cubicBezTo>
                    <a:pt x="1105" y="67"/>
                    <a:pt x="924" y="1"/>
                    <a:pt x="745" y="1"/>
                  </a:cubicBezTo>
                  <a:cubicBezTo>
                    <a:pt x="366" y="1"/>
                    <a:pt x="0" y="298"/>
                    <a:pt x="0" y="738"/>
                  </a:cubicBezTo>
                  <a:cubicBezTo>
                    <a:pt x="5" y="1425"/>
                    <a:pt x="590" y="1944"/>
                    <a:pt x="1138" y="2203"/>
                  </a:cubicBezTo>
                  <a:cubicBezTo>
                    <a:pt x="1175" y="2221"/>
                    <a:pt x="1215" y="2230"/>
                    <a:pt x="1253" y="2230"/>
                  </a:cubicBezTo>
                  <a:cubicBezTo>
                    <a:pt x="1294" y="2230"/>
                    <a:pt x="1334" y="2220"/>
                    <a:pt x="1368" y="2203"/>
                  </a:cubicBezTo>
                  <a:cubicBezTo>
                    <a:pt x="1949" y="1930"/>
                    <a:pt x="2507" y="1405"/>
                    <a:pt x="2501" y="733"/>
                  </a:cubicBezTo>
                  <a:cubicBezTo>
                    <a:pt x="2501" y="291"/>
                    <a:pt x="2137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02;p49">
              <a:extLst>
                <a:ext uri="{FF2B5EF4-FFF2-40B4-BE49-F238E27FC236}">
                  <a16:creationId xmlns:a16="http://schemas.microsoft.com/office/drawing/2014/main" id="{0F314A1C-5921-4A12-9785-2719F043D0A5}"/>
                </a:ext>
              </a:extLst>
            </p:cNvPr>
            <p:cNvSpPr/>
            <p:nvPr/>
          </p:nvSpPr>
          <p:spPr>
            <a:xfrm>
              <a:off x="2414725" y="3497325"/>
              <a:ext cx="116750" cy="100900"/>
            </a:xfrm>
            <a:custGeom>
              <a:avLst/>
              <a:gdLst/>
              <a:ahLst/>
              <a:cxnLst/>
              <a:rect l="l" t="t" r="r" b="b"/>
              <a:pathLst>
                <a:path w="4670" h="4036" extrusionOk="0">
                  <a:moveTo>
                    <a:pt x="4237" y="1681"/>
                  </a:moveTo>
                  <a:lnTo>
                    <a:pt x="4237" y="3487"/>
                  </a:lnTo>
                  <a:cubicBezTo>
                    <a:pt x="4237" y="3550"/>
                    <a:pt x="4184" y="3603"/>
                    <a:pt x="4117" y="3603"/>
                  </a:cubicBezTo>
                  <a:lnTo>
                    <a:pt x="2998" y="3603"/>
                  </a:lnTo>
                  <a:lnTo>
                    <a:pt x="2998" y="1801"/>
                  </a:lnTo>
                  <a:cubicBezTo>
                    <a:pt x="2998" y="1739"/>
                    <a:pt x="3046" y="1681"/>
                    <a:pt x="3113" y="1681"/>
                  </a:cubicBezTo>
                  <a:close/>
                  <a:moveTo>
                    <a:pt x="4453" y="1"/>
                  </a:moveTo>
                  <a:cubicBezTo>
                    <a:pt x="4333" y="1"/>
                    <a:pt x="4237" y="96"/>
                    <a:pt x="4237" y="212"/>
                  </a:cubicBezTo>
                  <a:lnTo>
                    <a:pt x="4237" y="1249"/>
                  </a:lnTo>
                  <a:lnTo>
                    <a:pt x="3113" y="1249"/>
                  </a:lnTo>
                  <a:cubicBezTo>
                    <a:pt x="2810" y="1249"/>
                    <a:pt x="2566" y="1499"/>
                    <a:pt x="2566" y="1801"/>
                  </a:cubicBezTo>
                  <a:lnTo>
                    <a:pt x="2566" y="3603"/>
                  </a:lnTo>
                  <a:lnTo>
                    <a:pt x="216" y="3603"/>
                  </a:lnTo>
                  <a:cubicBezTo>
                    <a:pt x="97" y="3603"/>
                    <a:pt x="1" y="3703"/>
                    <a:pt x="1" y="3818"/>
                  </a:cubicBezTo>
                  <a:cubicBezTo>
                    <a:pt x="1" y="3938"/>
                    <a:pt x="97" y="4035"/>
                    <a:pt x="216" y="4035"/>
                  </a:cubicBezTo>
                  <a:lnTo>
                    <a:pt x="4117" y="4035"/>
                  </a:lnTo>
                  <a:cubicBezTo>
                    <a:pt x="4419" y="4035"/>
                    <a:pt x="4669" y="3790"/>
                    <a:pt x="4669" y="3487"/>
                  </a:cubicBezTo>
                  <a:lnTo>
                    <a:pt x="4669" y="212"/>
                  </a:lnTo>
                  <a:cubicBezTo>
                    <a:pt x="4669" y="96"/>
                    <a:pt x="4574" y="1"/>
                    <a:pt x="4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03;p49">
              <a:extLst>
                <a:ext uri="{FF2B5EF4-FFF2-40B4-BE49-F238E27FC236}">
                  <a16:creationId xmlns:a16="http://schemas.microsoft.com/office/drawing/2014/main" id="{E2AC12C5-5DDD-4F9F-8D5C-CECC837EAC47}"/>
                </a:ext>
              </a:extLst>
            </p:cNvPr>
            <p:cNvSpPr/>
            <p:nvPr/>
          </p:nvSpPr>
          <p:spPr>
            <a:xfrm>
              <a:off x="2283850" y="3230875"/>
              <a:ext cx="247625" cy="367350"/>
            </a:xfrm>
            <a:custGeom>
              <a:avLst/>
              <a:gdLst/>
              <a:ahLst/>
              <a:cxnLst/>
              <a:rect l="l" t="t" r="r" b="b"/>
              <a:pathLst>
                <a:path w="9905" h="14694" extrusionOk="0">
                  <a:moveTo>
                    <a:pt x="6985" y="3679"/>
                  </a:moveTo>
                  <a:cubicBezTo>
                    <a:pt x="7220" y="3732"/>
                    <a:pt x="7421" y="3920"/>
                    <a:pt x="7421" y="4150"/>
                  </a:cubicBezTo>
                  <a:cubicBezTo>
                    <a:pt x="7421" y="4381"/>
                    <a:pt x="7215" y="4568"/>
                    <a:pt x="6985" y="4621"/>
                  </a:cubicBezTo>
                  <a:lnTo>
                    <a:pt x="6985" y="3679"/>
                  </a:lnTo>
                  <a:close/>
                  <a:moveTo>
                    <a:pt x="4952" y="433"/>
                  </a:moveTo>
                  <a:cubicBezTo>
                    <a:pt x="6216" y="433"/>
                    <a:pt x="7238" y="1460"/>
                    <a:pt x="7238" y="2719"/>
                  </a:cubicBezTo>
                  <a:lnTo>
                    <a:pt x="7238" y="3310"/>
                  </a:lnTo>
                  <a:cubicBezTo>
                    <a:pt x="7162" y="3276"/>
                    <a:pt x="7071" y="3252"/>
                    <a:pt x="6979" y="3242"/>
                  </a:cubicBezTo>
                  <a:cubicBezTo>
                    <a:pt x="6965" y="3093"/>
                    <a:pt x="6859" y="2964"/>
                    <a:pt x="6710" y="2920"/>
                  </a:cubicBezTo>
                  <a:cubicBezTo>
                    <a:pt x="6389" y="2820"/>
                    <a:pt x="6028" y="2613"/>
                    <a:pt x="5726" y="2296"/>
                  </a:cubicBezTo>
                  <a:cubicBezTo>
                    <a:pt x="5650" y="2218"/>
                    <a:pt x="5551" y="2181"/>
                    <a:pt x="5453" y="2181"/>
                  </a:cubicBezTo>
                  <a:cubicBezTo>
                    <a:pt x="5345" y="2181"/>
                    <a:pt x="5238" y="2225"/>
                    <a:pt x="5163" y="2311"/>
                  </a:cubicBezTo>
                  <a:cubicBezTo>
                    <a:pt x="4640" y="2907"/>
                    <a:pt x="3915" y="3497"/>
                    <a:pt x="3166" y="3776"/>
                  </a:cubicBezTo>
                  <a:cubicBezTo>
                    <a:pt x="3017" y="3829"/>
                    <a:pt x="2921" y="3973"/>
                    <a:pt x="2921" y="4131"/>
                  </a:cubicBezTo>
                  <a:lnTo>
                    <a:pt x="2921" y="4794"/>
                  </a:lnTo>
                  <a:cubicBezTo>
                    <a:pt x="2921" y="5418"/>
                    <a:pt x="3204" y="5999"/>
                    <a:pt x="3684" y="6369"/>
                  </a:cubicBezTo>
                  <a:lnTo>
                    <a:pt x="2777" y="6369"/>
                  </a:lnTo>
                  <a:cubicBezTo>
                    <a:pt x="2714" y="6369"/>
                    <a:pt x="2662" y="6321"/>
                    <a:pt x="2662" y="6254"/>
                  </a:cubicBezTo>
                  <a:lnTo>
                    <a:pt x="2662" y="2719"/>
                  </a:lnTo>
                  <a:cubicBezTo>
                    <a:pt x="2662" y="1460"/>
                    <a:pt x="3689" y="433"/>
                    <a:pt x="4952" y="433"/>
                  </a:cubicBezTo>
                  <a:close/>
                  <a:moveTo>
                    <a:pt x="5451" y="2632"/>
                  </a:moveTo>
                  <a:cubicBezTo>
                    <a:pt x="5788" y="2969"/>
                    <a:pt x="6182" y="3199"/>
                    <a:pt x="6552" y="3319"/>
                  </a:cubicBezTo>
                  <a:lnTo>
                    <a:pt x="6552" y="4794"/>
                  </a:lnTo>
                  <a:cubicBezTo>
                    <a:pt x="6552" y="5654"/>
                    <a:pt x="5855" y="6369"/>
                    <a:pt x="4977" y="6369"/>
                  </a:cubicBezTo>
                  <a:cubicBezTo>
                    <a:pt x="4006" y="6369"/>
                    <a:pt x="3348" y="5620"/>
                    <a:pt x="3348" y="4794"/>
                  </a:cubicBezTo>
                  <a:lnTo>
                    <a:pt x="3348" y="4164"/>
                  </a:lnTo>
                  <a:cubicBezTo>
                    <a:pt x="4132" y="3867"/>
                    <a:pt x="4890" y="3262"/>
                    <a:pt x="5451" y="2632"/>
                  </a:cubicBezTo>
                  <a:close/>
                  <a:moveTo>
                    <a:pt x="7238" y="4991"/>
                  </a:moveTo>
                  <a:lnTo>
                    <a:pt x="7238" y="6254"/>
                  </a:lnTo>
                  <a:cubicBezTo>
                    <a:pt x="7238" y="6321"/>
                    <a:pt x="7186" y="6369"/>
                    <a:pt x="7123" y="6369"/>
                  </a:cubicBezTo>
                  <a:lnTo>
                    <a:pt x="6216" y="6369"/>
                  </a:lnTo>
                  <a:cubicBezTo>
                    <a:pt x="6615" y="6057"/>
                    <a:pt x="6892" y="5591"/>
                    <a:pt x="6965" y="5058"/>
                  </a:cubicBezTo>
                  <a:cubicBezTo>
                    <a:pt x="7056" y="5048"/>
                    <a:pt x="7152" y="5024"/>
                    <a:pt x="7238" y="4991"/>
                  </a:cubicBezTo>
                  <a:close/>
                  <a:moveTo>
                    <a:pt x="4141" y="6638"/>
                  </a:moveTo>
                  <a:cubicBezTo>
                    <a:pt x="4393" y="6743"/>
                    <a:pt x="4676" y="6801"/>
                    <a:pt x="4965" y="6801"/>
                  </a:cubicBezTo>
                  <a:cubicBezTo>
                    <a:pt x="5232" y="6801"/>
                    <a:pt x="5503" y="6751"/>
                    <a:pt x="5759" y="6643"/>
                  </a:cubicBezTo>
                  <a:lnTo>
                    <a:pt x="5759" y="6975"/>
                  </a:lnTo>
                  <a:cubicBezTo>
                    <a:pt x="5541" y="7210"/>
                    <a:pt x="5245" y="7327"/>
                    <a:pt x="4950" y="7327"/>
                  </a:cubicBezTo>
                  <a:cubicBezTo>
                    <a:pt x="4655" y="7327"/>
                    <a:pt x="4359" y="7210"/>
                    <a:pt x="4141" y="6975"/>
                  </a:cubicBezTo>
                  <a:lnTo>
                    <a:pt x="4141" y="6638"/>
                  </a:lnTo>
                  <a:close/>
                  <a:moveTo>
                    <a:pt x="6034" y="7310"/>
                  </a:moveTo>
                  <a:lnTo>
                    <a:pt x="6408" y="7454"/>
                  </a:lnTo>
                  <a:cubicBezTo>
                    <a:pt x="6214" y="7836"/>
                    <a:pt x="5618" y="8145"/>
                    <a:pt x="4951" y="8145"/>
                  </a:cubicBezTo>
                  <a:cubicBezTo>
                    <a:pt x="4561" y="8145"/>
                    <a:pt x="4147" y="8040"/>
                    <a:pt x="3775" y="7781"/>
                  </a:cubicBezTo>
                  <a:cubicBezTo>
                    <a:pt x="3656" y="7700"/>
                    <a:pt x="3555" y="7584"/>
                    <a:pt x="3492" y="7454"/>
                  </a:cubicBezTo>
                  <a:lnTo>
                    <a:pt x="3862" y="7310"/>
                  </a:lnTo>
                  <a:cubicBezTo>
                    <a:pt x="3866" y="7310"/>
                    <a:pt x="3866" y="7310"/>
                    <a:pt x="3866" y="7316"/>
                  </a:cubicBezTo>
                  <a:cubicBezTo>
                    <a:pt x="4165" y="7612"/>
                    <a:pt x="4556" y="7759"/>
                    <a:pt x="4947" y="7759"/>
                  </a:cubicBezTo>
                  <a:cubicBezTo>
                    <a:pt x="5341" y="7759"/>
                    <a:pt x="5734" y="7609"/>
                    <a:pt x="6034" y="7310"/>
                  </a:cubicBezTo>
                  <a:close/>
                  <a:moveTo>
                    <a:pt x="1552" y="12339"/>
                  </a:moveTo>
                  <a:cubicBezTo>
                    <a:pt x="1614" y="12339"/>
                    <a:pt x="1672" y="12392"/>
                    <a:pt x="1672" y="12459"/>
                  </a:cubicBezTo>
                  <a:lnTo>
                    <a:pt x="1672" y="14261"/>
                  </a:lnTo>
                  <a:lnTo>
                    <a:pt x="548" y="14261"/>
                  </a:lnTo>
                  <a:cubicBezTo>
                    <a:pt x="481" y="14261"/>
                    <a:pt x="428" y="14208"/>
                    <a:pt x="428" y="14145"/>
                  </a:cubicBezTo>
                  <a:lnTo>
                    <a:pt x="428" y="12339"/>
                  </a:lnTo>
                  <a:close/>
                  <a:moveTo>
                    <a:pt x="4952" y="1"/>
                  </a:moveTo>
                  <a:cubicBezTo>
                    <a:pt x="3449" y="1"/>
                    <a:pt x="2230" y="1220"/>
                    <a:pt x="2230" y="2719"/>
                  </a:cubicBezTo>
                  <a:lnTo>
                    <a:pt x="2230" y="6254"/>
                  </a:lnTo>
                  <a:cubicBezTo>
                    <a:pt x="2230" y="6556"/>
                    <a:pt x="2474" y="6802"/>
                    <a:pt x="2777" y="6802"/>
                  </a:cubicBezTo>
                  <a:lnTo>
                    <a:pt x="3709" y="6802"/>
                  </a:lnTo>
                  <a:lnTo>
                    <a:pt x="3709" y="6907"/>
                  </a:lnTo>
                  <a:lnTo>
                    <a:pt x="1139" y="7906"/>
                  </a:lnTo>
                  <a:lnTo>
                    <a:pt x="1135" y="7906"/>
                  </a:lnTo>
                  <a:cubicBezTo>
                    <a:pt x="1091" y="7926"/>
                    <a:pt x="0" y="8387"/>
                    <a:pt x="0" y="9659"/>
                  </a:cubicBezTo>
                  <a:lnTo>
                    <a:pt x="0" y="14145"/>
                  </a:lnTo>
                  <a:cubicBezTo>
                    <a:pt x="0" y="14448"/>
                    <a:pt x="246" y="14693"/>
                    <a:pt x="548" y="14693"/>
                  </a:cubicBezTo>
                  <a:lnTo>
                    <a:pt x="4449" y="14693"/>
                  </a:lnTo>
                  <a:cubicBezTo>
                    <a:pt x="4568" y="14693"/>
                    <a:pt x="4664" y="14596"/>
                    <a:pt x="4664" y="14476"/>
                  </a:cubicBezTo>
                  <a:cubicBezTo>
                    <a:pt x="4664" y="14361"/>
                    <a:pt x="4568" y="14261"/>
                    <a:pt x="4449" y="14261"/>
                  </a:cubicBezTo>
                  <a:lnTo>
                    <a:pt x="2099" y="14261"/>
                  </a:lnTo>
                  <a:lnTo>
                    <a:pt x="2099" y="12459"/>
                  </a:lnTo>
                  <a:cubicBezTo>
                    <a:pt x="2099" y="12157"/>
                    <a:pt x="1855" y="11907"/>
                    <a:pt x="1552" y="11907"/>
                  </a:cubicBezTo>
                  <a:lnTo>
                    <a:pt x="428" y="11907"/>
                  </a:lnTo>
                  <a:lnTo>
                    <a:pt x="428" y="9659"/>
                  </a:lnTo>
                  <a:cubicBezTo>
                    <a:pt x="428" y="8689"/>
                    <a:pt x="1244" y="8324"/>
                    <a:pt x="1297" y="8305"/>
                  </a:cubicBezTo>
                  <a:lnTo>
                    <a:pt x="3088" y="7609"/>
                  </a:lnTo>
                  <a:cubicBezTo>
                    <a:pt x="3387" y="8252"/>
                    <a:pt x="4247" y="8578"/>
                    <a:pt x="4948" y="8578"/>
                  </a:cubicBezTo>
                  <a:cubicBezTo>
                    <a:pt x="5653" y="8578"/>
                    <a:pt x="6508" y="8252"/>
                    <a:pt x="6812" y="7609"/>
                  </a:cubicBezTo>
                  <a:lnTo>
                    <a:pt x="8603" y="8305"/>
                  </a:lnTo>
                  <a:cubicBezTo>
                    <a:pt x="8641" y="8319"/>
                    <a:pt x="9472" y="8689"/>
                    <a:pt x="9472" y="9659"/>
                  </a:cubicBezTo>
                  <a:lnTo>
                    <a:pt x="9472" y="9866"/>
                  </a:lnTo>
                  <a:cubicBezTo>
                    <a:pt x="9472" y="9985"/>
                    <a:pt x="9568" y="10082"/>
                    <a:pt x="9688" y="10082"/>
                  </a:cubicBezTo>
                  <a:cubicBezTo>
                    <a:pt x="9809" y="10082"/>
                    <a:pt x="9904" y="9985"/>
                    <a:pt x="9904" y="9866"/>
                  </a:cubicBezTo>
                  <a:lnTo>
                    <a:pt x="9904" y="9659"/>
                  </a:lnTo>
                  <a:cubicBezTo>
                    <a:pt x="9904" y="8387"/>
                    <a:pt x="8814" y="7926"/>
                    <a:pt x="8765" y="7906"/>
                  </a:cubicBezTo>
                  <a:lnTo>
                    <a:pt x="8761" y="7906"/>
                  </a:lnTo>
                  <a:lnTo>
                    <a:pt x="6187" y="6907"/>
                  </a:lnTo>
                  <a:lnTo>
                    <a:pt x="6187" y="6802"/>
                  </a:lnTo>
                  <a:lnTo>
                    <a:pt x="7123" y="6802"/>
                  </a:lnTo>
                  <a:cubicBezTo>
                    <a:pt x="7426" y="6802"/>
                    <a:pt x="7670" y="6556"/>
                    <a:pt x="7670" y="6254"/>
                  </a:cubicBezTo>
                  <a:lnTo>
                    <a:pt x="7670" y="4669"/>
                  </a:lnTo>
                  <a:cubicBezTo>
                    <a:pt x="7911" y="4357"/>
                    <a:pt x="7911" y="3944"/>
                    <a:pt x="7670" y="3632"/>
                  </a:cubicBezTo>
                  <a:lnTo>
                    <a:pt x="7670" y="2719"/>
                  </a:lnTo>
                  <a:cubicBezTo>
                    <a:pt x="7670" y="1220"/>
                    <a:pt x="6451" y="1"/>
                    <a:pt x="4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9636;p60">
            <a:extLst>
              <a:ext uri="{FF2B5EF4-FFF2-40B4-BE49-F238E27FC236}">
                <a16:creationId xmlns:a16="http://schemas.microsoft.com/office/drawing/2014/main" id="{8D376317-F302-4714-A301-3EE10216142B}"/>
              </a:ext>
            </a:extLst>
          </p:cNvPr>
          <p:cNvSpPr/>
          <p:nvPr/>
        </p:nvSpPr>
        <p:spPr>
          <a:xfrm>
            <a:off x="3919810" y="2347517"/>
            <a:ext cx="368921" cy="308010"/>
          </a:xfrm>
          <a:custGeom>
            <a:avLst/>
            <a:gdLst/>
            <a:ahLst/>
            <a:cxnLst/>
            <a:rect l="l" t="t" r="r" b="b"/>
            <a:pathLst>
              <a:path w="12026" h="8993" extrusionOk="0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0313;p61">
            <a:extLst>
              <a:ext uri="{FF2B5EF4-FFF2-40B4-BE49-F238E27FC236}">
                <a16:creationId xmlns:a16="http://schemas.microsoft.com/office/drawing/2014/main" id="{48F0B745-61C7-4B8A-A1FE-E0E5ED86711E}"/>
              </a:ext>
            </a:extLst>
          </p:cNvPr>
          <p:cNvGrpSpPr/>
          <p:nvPr/>
        </p:nvGrpSpPr>
        <p:grpSpPr>
          <a:xfrm>
            <a:off x="3937795" y="3743046"/>
            <a:ext cx="403222" cy="325327"/>
            <a:chOff x="5318259" y="2982111"/>
            <a:chExt cx="371013" cy="220787"/>
          </a:xfrm>
          <a:solidFill>
            <a:schemeClr val="tx1"/>
          </a:solidFill>
        </p:grpSpPr>
        <p:sp>
          <p:nvSpPr>
            <p:cNvPr id="117" name="Google Shape;10314;p61">
              <a:extLst>
                <a:ext uri="{FF2B5EF4-FFF2-40B4-BE49-F238E27FC236}">
                  <a16:creationId xmlns:a16="http://schemas.microsoft.com/office/drawing/2014/main" id="{BEC12BCB-CC7A-4BA1-AF5D-3B6582676725}"/>
                </a:ext>
              </a:extLst>
            </p:cNvPr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315;p61">
              <a:extLst>
                <a:ext uri="{FF2B5EF4-FFF2-40B4-BE49-F238E27FC236}">
                  <a16:creationId xmlns:a16="http://schemas.microsoft.com/office/drawing/2014/main" id="{48E19272-00C2-47B6-8635-0511F338B9BA}"/>
                </a:ext>
              </a:extLst>
            </p:cNvPr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316;p61">
              <a:extLst>
                <a:ext uri="{FF2B5EF4-FFF2-40B4-BE49-F238E27FC236}">
                  <a16:creationId xmlns:a16="http://schemas.microsoft.com/office/drawing/2014/main" id="{35B192F1-7E9D-4004-A6F8-148AC7A61E3A}"/>
                </a:ext>
              </a:extLst>
            </p:cNvPr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317;p61">
              <a:extLst>
                <a:ext uri="{FF2B5EF4-FFF2-40B4-BE49-F238E27FC236}">
                  <a16:creationId xmlns:a16="http://schemas.microsoft.com/office/drawing/2014/main" id="{C883FD30-CCD4-4098-B853-A25091F96E93}"/>
                </a:ext>
              </a:extLst>
            </p:cNvPr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318;p61">
              <a:extLst>
                <a:ext uri="{FF2B5EF4-FFF2-40B4-BE49-F238E27FC236}">
                  <a16:creationId xmlns:a16="http://schemas.microsoft.com/office/drawing/2014/main" id="{DCE29177-158E-440D-AF1A-5C695E7C1092}"/>
                </a:ext>
              </a:extLst>
            </p:cNvPr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319;p61">
              <a:extLst>
                <a:ext uri="{FF2B5EF4-FFF2-40B4-BE49-F238E27FC236}">
                  <a16:creationId xmlns:a16="http://schemas.microsoft.com/office/drawing/2014/main" id="{2E6B6EB5-9E62-428E-A523-22A42708BE09}"/>
                </a:ext>
              </a:extLst>
            </p:cNvPr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320;p61">
              <a:extLst>
                <a:ext uri="{FF2B5EF4-FFF2-40B4-BE49-F238E27FC236}">
                  <a16:creationId xmlns:a16="http://schemas.microsoft.com/office/drawing/2014/main" id="{CEA8F524-9634-4653-8D46-ED59AD48C930}"/>
                </a:ext>
              </a:extLst>
            </p:cNvPr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321;p61">
              <a:extLst>
                <a:ext uri="{FF2B5EF4-FFF2-40B4-BE49-F238E27FC236}">
                  <a16:creationId xmlns:a16="http://schemas.microsoft.com/office/drawing/2014/main" id="{09A705A9-A351-46A5-875A-81CEDF2DFDE5}"/>
                </a:ext>
              </a:extLst>
            </p:cNvPr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9332;p59">
            <a:extLst>
              <a:ext uri="{FF2B5EF4-FFF2-40B4-BE49-F238E27FC236}">
                <a16:creationId xmlns:a16="http://schemas.microsoft.com/office/drawing/2014/main" id="{F2A54CD9-9E12-4CC3-AF86-0DC30A54E403}"/>
              </a:ext>
            </a:extLst>
          </p:cNvPr>
          <p:cNvSpPr/>
          <p:nvPr/>
        </p:nvSpPr>
        <p:spPr>
          <a:xfrm>
            <a:off x="3895580" y="3038993"/>
            <a:ext cx="424303" cy="385043"/>
          </a:xfrm>
          <a:custGeom>
            <a:avLst/>
            <a:gdLst/>
            <a:ahLst/>
            <a:cxnLst/>
            <a:rect l="l" t="t" r="r" b="b"/>
            <a:pathLst>
              <a:path w="11193" h="10297" extrusionOk="0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79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l="21211" r="7512"/>
          <a:stretch/>
        </p:blipFill>
        <p:spPr>
          <a:xfrm>
            <a:off x="4005225" y="450"/>
            <a:ext cx="4415126" cy="34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4005275" y="450"/>
            <a:ext cx="4415100" cy="3484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23750" y="1819713"/>
            <a:ext cx="3570220" cy="13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/>
              <a:t>DATA </a:t>
            </a:r>
            <a:br>
              <a:rPr lang="en" sz="2800"/>
            </a:br>
            <a:r>
              <a:rPr lang="en" sz="2800"/>
              <a:t>PREPROCESSING</a:t>
            </a:r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 idx="2"/>
          </p:nvPr>
        </p:nvSpPr>
        <p:spPr>
          <a:xfrm>
            <a:off x="723750" y="3688642"/>
            <a:ext cx="2096100" cy="1004700"/>
          </a:xfrm>
          <a:prstGeom prst="rect">
            <a:avLst/>
          </a:prstGeom>
        </p:spPr>
        <p:txBody>
          <a:bodyPr spcFirstLastPara="1" wrap="square" lIns="91425" tIns="4572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04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IMPUTATION FOR MISSING VALUES </a:t>
            </a:r>
          </a:p>
        </p:txBody>
      </p:sp>
      <p:sp>
        <p:nvSpPr>
          <p:cNvPr id="815" name="Google Shape;815;p46"/>
          <p:cNvSpPr txBox="1"/>
          <p:nvPr/>
        </p:nvSpPr>
        <p:spPr>
          <a:xfrm>
            <a:off x="1114282" y="1289088"/>
            <a:ext cx="2291080" cy="105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>
                <a:solidFill>
                  <a:schemeClr val="dk1"/>
                </a:solidFill>
                <a:latin typeface="Barlow"/>
              </a:rPr>
              <a:t>BEFORE IMPUTATION</a:t>
            </a:r>
            <a:r>
              <a:rPr lang="en" sz="1600">
                <a:solidFill>
                  <a:schemeClr val="dk1"/>
                </a:solidFill>
                <a:latin typeface="Barlow"/>
              </a:rPr>
              <a:t> </a:t>
            </a:r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BDA8D8-FBD3-4958-82D9-A89B7CEB6BFE}"/>
              </a:ext>
            </a:extLst>
          </p:cNvPr>
          <p:cNvSpPr txBox="1"/>
          <p:nvPr/>
        </p:nvSpPr>
        <p:spPr>
          <a:xfrm>
            <a:off x="5683322" y="161255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600" b="1">
                <a:solidFill>
                  <a:schemeClr val="dk1"/>
                </a:solidFill>
                <a:latin typeface="Barlow"/>
              </a:rPr>
              <a:t>AFTER IMPUTATION</a:t>
            </a:r>
            <a:endParaRPr lang="zh-TW" altLang="en-US" sz="1600" b="1">
              <a:solidFill>
                <a:schemeClr val="dk1"/>
              </a:solidFill>
              <a:latin typeface="Barlow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48C3788-7B7B-48D9-B775-9F1F09CD48D3}"/>
              </a:ext>
            </a:extLst>
          </p:cNvPr>
          <p:cNvSpPr txBox="1"/>
          <p:nvPr/>
        </p:nvSpPr>
        <p:spPr>
          <a:xfrm>
            <a:off x="4006120" y="3158239"/>
            <a:ext cx="10568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600" b="1">
                <a:solidFill>
                  <a:schemeClr val="dk1"/>
                </a:solidFill>
                <a:latin typeface="Barlow"/>
              </a:rPr>
              <a:t>KNN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A909FD84-CC83-4033-8665-4841F7AFEBE3}"/>
              </a:ext>
            </a:extLst>
          </p:cNvPr>
          <p:cNvSpPr/>
          <p:nvPr/>
        </p:nvSpPr>
        <p:spPr>
          <a:xfrm>
            <a:off x="4082796" y="3547384"/>
            <a:ext cx="974360" cy="487180"/>
          </a:xfrm>
          <a:prstGeom prst="rightArrow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2" descr="一張含有 桌 的圖片&#10;&#10;自動產生的描述">
            <a:extLst>
              <a:ext uri="{FF2B5EF4-FFF2-40B4-BE49-F238E27FC236}">
                <a16:creationId xmlns:a16="http://schemas.microsoft.com/office/drawing/2014/main" id="{D2032782-FC0A-4153-8E27-8F7967F91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" r="275" b="-399"/>
          <a:stretch/>
        </p:blipFill>
        <p:spPr>
          <a:xfrm>
            <a:off x="628158" y="2482286"/>
            <a:ext cx="3144550" cy="2210905"/>
          </a:xfrm>
          <a:prstGeom prst="rect">
            <a:avLst/>
          </a:prstGeom>
        </p:spPr>
      </p:pic>
      <p:pic>
        <p:nvPicPr>
          <p:cNvPr id="3" name="圖片 5">
            <a:extLst>
              <a:ext uri="{FF2B5EF4-FFF2-40B4-BE49-F238E27FC236}">
                <a16:creationId xmlns:a16="http://schemas.microsoft.com/office/drawing/2014/main" id="{66DD5E81-8EA1-4BE0-AB10-6F0481A81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466" y="2482287"/>
            <a:ext cx="3612912" cy="2210905"/>
          </a:xfrm>
          <a:prstGeom prst="rect">
            <a:avLst/>
          </a:prstGeom>
        </p:spPr>
      </p:pic>
      <p:sp>
        <p:nvSpPr>
          <p:cNvPr id="9" name="Google Shape;815;p46">
            <a:extLst>
              <a:ext uri="{FF2B5EF4-FFF2-40B4-BE49-F238E27FC236}">
                <a16:creationId xmlns:a16="http://schemas.microsoft.com/office/drawing/2014/main" id="{4C977762-159A-4610-A1BC-006D8DAF89B9}"/>
              </a:ext>
            </a:extLst>
          </p:cNvPr>
          <p:cNvSpPr txBox="1"/>
          <p:nvPr/>
        </p:nvSpPr>
        <p:spPr>
          <a:xfrm>
            <a:off x="3955499" y="4071015"/>
            <a:ext cx="1228953" cy="52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>
                <a:solidFill>
                  <a:schemeClr val="dk1"/>
                </a:solidFill>
                <a:latin typeface="Barlow"/>
              </a:rPr>
              <a:t>Meal.cal :0.20%</a:t>
            </a:r>
          </a:p>
          <a:p>
            <a:pPr algn="ctr"/>
            <a:r>
              <a:rPr lang="en" sz="1100">
                <a:solidFill>
                  <a:schemeClr val="dk1"/>
                </a:solidFill>
                <a:latin typeface="Barlow"/>
              </a:rPr>
              <a:t>Wt.loss: 0.06%</a:t>
            </a:r>
          </a:p>
        </p:txBody>
      </p:sp>
    </p:spTree>
    <p:extLst>
      <p:ext uri="{BB962C8B-B14F-4D97-AF65-F5344CB8AC3E}">
        <p14:creationId xmlns:p14="http://schemas.microsoft.com/office/powerpoint/2010/main" val="228762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VALIDATION COLUMN DISTRIBUTION</a:t>
            </a:r>
          </a:p>
        </p:txBody>
      </p:sp>
      <p:pic>
        <p:nvPicPr>
          <p:cNvPr id="6" name="圖片 7">
            <a:extLst>
              <a:ext uri="{FF2B5EF4-FFF2-40B4-BE49-F238E27FC236}">
                <a16:creationId xmlns:a16="http://schemas.microsoft.com/office/drawing/2014/main" id="{FD8AD9E5-F1D8-4401-9026-09A28EB1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71310" y="1570262"/>
            <a:ext cx="3642609" cy="3014811"/>
          </a:xfrm>
          <a:prstGeom prst="rect">
            <a:avLst/>
          </a:prstGeom>
        </p:spPr>
      </p:pic>
      <p:pic>
        <p:nvPicPr>
          <p:cNvPr id="8" name="圖片 8">
            <a:extLst>
              <a:ext uri="{FF2B5EF4-FFF2-40B4-BE49-F238E27FC236}">
                <a16:creationId xmlns:a16="http://schemas.microsoft.com/office/drawing/2014/main" id="{DB24BFE7-0488-4C9E-97F4-18CBABC2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711" y="1570262"/>
            <a:ext cx="3642610" cy="30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l="21211" r="7512"/>
          <a:stretch/>
        </p:blipFill>
        <p:spPr>
          <a:xfrm>
            <a:off x="4005225" y="450"/>
            <a:ext cx="4415126" cy="34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4005275" y="450"/>
            <a:ext cx="4415100" cy="3484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23750" y="1819713"/>
            <a:ext cx="2923239" cy="13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/>
              <a:t>EDA</a:t>
            </a:r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 idx="2"/>
          </p:nvPr>
        </p:nvSpPr>
        <p:spPr>
          <a:xfrm>
            <a:off x="723750" y="3688642"/>
            <a:ext cx="2096100" cy="1004700"/>
          </a:xfrm>
          <a:prstGeom prst="rect">
            <a:avLst/>
          </a:prstGeom>
        </p:spPr>
        <p:txBody>
          <a:bodyPr spcFirstLastPara="1" wrap="square" lIns="91425" tIns="4572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787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AVERAGE SURVIVAL TIME</a:t>
            </a:r>
            <a:endParaRPr lang="en-US"/>
          </a:p>
        </p:txBody>
      </p:sp>
      <p:pic>
        <p:nvPicPr>
          <p:cNvPr id="2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7C9144C4-AE4D-4A2A-AB5F-603C9BCEA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66" y="1928813"/>
            <a:ext cx="2898402" cy="200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BD278-9E33-416A-94DA-40BD18B900BE}"/>
              </a:ext>
            </a:extLst>
          </p:cNvPr>
          <p:cNvSpPr txBox="1"/>
          <p:nvPr/>
        </p:nvSpPr>
        <p:spPr>
          <a:xfrm>
            <a:off x="494179" y="4066054"/>
            <a:ext cx="36340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8F8F6"/>
                </a:solidFill>
                <a:latin typeface="Barlow"/>
              </a:rPr>
              <a:t>Censored  Cancer patients survived </a:t>
            </a:r>
            <a:r>
              <a:rPr lang="en-GB" b="1" u="sng">
                <a:solidFill>
                  <a:srgbClr val="F8F8F6"/>
                </a:solidFill>
                <a:latin typeface="Barlow"/>
              </a:rPr>
              <a:t>28%</a:t>
            </a:r>
            <a:r>
              <a:rPr lang="en-GB">
                <a:solidFill>
                  <a:srgbClr val="F8F8F6"/>
                </a:solidFill>
                <a:latin typeface="Barlow"/>
              </a:rPr>
              <a:t> longer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B5E6E-CE72-417C-9B6F-5D9083A08BFE}"/>
              </a:ext>
            </a:extLst>
          </p:cNvPr>
          <p:cNvSpPr txBox="1"/>
          <p:nvPr/>
        </p:nvSpPr>
        <p:spPr>
          <a:xfrm>
            <a:off x="5133416" y="4091267"/>
            <a:ext cx="34155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rgbClr val="F8F8F6"/>
                </a:solidFill>
                <a:latin typeface="Barlow"/>
              </a:rPr>
              <a:t>Female Cancer patients survived </a:t>
            </a:r>
            <a:r>
              <a:rPr lang="en-GB" b="1" u="sng">
                <a:solidFill>
                  <a:srgbClr val="F8F8F6"/>
                </a:solidFill>
                <a:latin typeface="Barlow"/>
              </a:rPr>
              <a:t>19%</a:t>
            </a:r>
            <a:r>
              <a:rPr lang="en-GB">
                <a:solidFill>
                  <a:srgbClr val="F8F8F6"/>
                </a:solidFill>
                <a:latin typeface="Barlow"/>
              </a:rPr>
              <a:t> longer</a:t>
            </a:r>
            <a:endParaRPr lang="en-US"/>
          </a:p>
        </p:txBody>
      </p:sp>
      <p:pic>
        <p:nvPicPr>
          <p:cNvPr id="6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B05729E4-787E-44A1-9B5D-627C3B571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19" y="1925171"/>
            <a:ext cx="2898402" cy="19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6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/>
              <a:t>SURVIVAL TIME BY AGE</a:t>
            </a:r>
            <a:endParaRPr lang="en-US"/>
          </a:p>
          <a:p>
            <a:endParaRPr lang="en"/>
          </a:p>
        </p:txBody>
      </p:sp>
      <p:sp>
        <p:nvSpPr>
          <p:cNvPr id="815" name="Google Shape;815;p46"/>
          <p:cNvSpPr txBox="1"/>
          <p:nvPr/>
        </p:nvSpPr>
        <p:spPr>
          <a:xfrm>
            <a:off x="1466775" y="2295445"/>
            <a:ext cx="27195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 sz="1600">
              <a:solidFill>
                <a:schemeClr val="dk1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6AE48336-E7E8-4AAD-82B5-C4F571D2C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80" y="1825795"/>
            <a:ext cx="3239749" cy="2682644"/>
          </a:xfrm>
          <a:prstGeom prst="rect">
            <a:avLst/>
          </a:prstGeom>
        </p:spPr>
      </p:pic>
      <p:sp>
        <p:nvSpPr>
          <p:cNvPr id="3" name="Google Shape;815;p46">
            <a:extLst>
              <a:ext uri="{FF2B5EF4-FFF2-40B4-BE49-F238E27FC236}">
                <a16:creationId xmlns:a16="http://schemas.microsoft.com/office/drawing/2014/main" id="{4E8908C3-D376-42E8-B55D-4016C5C770E2}"/>
              </a:ext>
            </a:extLst>
          </p:cNvPr>
          <p:cNvSpPr txBox="1"/>
          <p:nvPr/>
        </p:nvSpPr>
        <p:spPr>
          <a:xfrm>
            <a:off x="260037" y="2142878"/>
            <a:ext cx="4624478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 sz="1600">
              <a:solidFill>
                <a:schemeClr val="dk1"/>
              </a:solidFill>
              <a:latin typeface="Barlow"/>
              <a:ea typeface="Barlow"/>
              <a:cs typeface="Barlow"/>
            </a:endParaRPr>
          </a:p>
          <a:p>
            <a:r>
              <a:rPr lang="en" sz="1600">
                <a:solidFill>
                  <a:schemeClr val="dk1"/>
                </a:solidFill>
                <a:latin typeface="Barlow"/>
              </a:rPr>
              <a:t>Does Age have any relation with survival time?</a:t>
            </a:r>
          </a:p>
          <a:p>
            <a:endParaRPr lang="en" altLang="zh-TW" sz="1600">
              <a:solidFill>
                <a:schemeClr val="dk1"/>
              </a:solidFill>
              <a:latin typeface="Barlow"/>
            </a:endParaRPr>
          </a:p>
          <a:p>
            <a:r>
              <a:rPr lang="en" altLang="zh-TW" sz="1600">
                <a:solidFill>
                  <a:schemeClr val="dk1"/>
                </a:solidFill>
                <a:latin typeface="Barlow"/>
              </a:rPr>
              <a:t>Very weak negative linear relation</a:t>
            </a:r>
          </a:p>
        </p:txBody>
      </p:sp>
    </p:spTree>
    <p:extLst>
      <p:ext uri="{BB962C8B-B14F-4D97-AF65-F5344CB8AC3E}">
        <p14:creationId xmlns:p14="http://schemas.microsoft.com/office/powerpoint/2010/main" val="263868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/>
              <a:t>SURVIAL TIME (AGE AND GENDER)</a:t>
            </a: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F51E930D-6F8A-4E09-8EBB-5DC7FA6A6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17" y="1689502"/>
            <a:ext cx="3492708" cy="2898127"/>
          </a:xfrm>
          <a:prstGeom prst="rect">
            <a:avLst/>
          </a:prstGeom>
        </p:spPr>
      </p:pic>
      <p:sp>
        <p:nvSpPr>
          <p:cNvPr id="5" name="Google Shape;815;p46">
            <a:extLst>
              <a:ext uri="{FF2B5EF4-FFF2-40B4-BE49-F238E27FC236}">
                <a16:creationId xmlns:a16="http://schemas.microsoft.com/office/drawing/2014/main" id="{0EE82B29-BEED-40AA-8BDF-DDA1B66F7767}"/>
              </a:ext>
            </a:extLst>
          </p:cNvPr>
          <p:cNvSpPr txBox="1"/>
          <p:nvPr/>
        </p:nvSpPr>
        <p:spPr>
          <a:xfrm>
            <a:off x="402972" y="2245019"/>
            <a:ext cx="4471061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>
                <a:solidFill>
                  <a:schemeClr val="dk1"/>
                </a:solidFill>
                <a:latin typeface="Barlow"/>
                <a:sym typeface="Barlow"/>
              </a:rPr>
              <a:t>Male patients : </a:t>
            </a:r>
            <a:r>
              <a:rPr lang="en" sz="1600" b="1" u="sng">
                <a:solidFill>
                  <a:schemeClr val="dk1"/>
                </a:solidFill>
                <a:latin typeface="Barlow"/>
                <a:sym typeface="Barlow"/>
              </a:rPr>
              <a:t>Moderately Negative </a:t>
            </a:r>
            <a:r>
              <a:rPr lang="en" sz="1600">
                <a:solidFill>
                  <a:schemeClr val="dk1"/>
                </a:solidFill>
                <a:latin typeface="Barlow"/>
                <a:sym typeface="Barlow"/>
              </a:rPr>
              <a:t>Linear relationship of Age with Survival Time</a:t>
            </a:r>
          </a:p>
          <a:p>
            <a:endParaRPr lang="en" sz="1600">
              <a:solidFill>
                <a:schemeClr val="dk1"/>
              </a:solidFill>
              <a:latin typeface="Barlow"/>
              <a:sym typeface="Barlow"/>
            </a:endParaRPr>
          </a:p>
          <a:p>
            <a:endParaRPr lang="en" sz="1600">
              <a:solidFill>
                <a:schemeClr val="dk1"/>
              </a:solidFill>
              <a:latin typeface="Barlow"/>
            </a:endParaRPr>
          </a:p>
          <a:p>
            <a:endParaRPr lang="en" sz="1600">
              <a:solidFill>
                <a:schemeClr val="dk1"/>
              </a:solidFill>
              <a:latin typeface="Barlow"/>
            </a:endParaRPr>
          </a:p>
          <a:p>
            <a:r>
              <a:rPr lang="en" sz="1600">
                <a:solidFill>
                  <a:schemeClr val="dk1"/>
                </a:solidFill>
                <a:latin typeface="Barlow"/>
                <a:sym typeface="Barlow"/>
              </a:rPr>
              <a:t> Fem</a:t>
            </a:r>
            <a:r>
              <a:rPr lang="en" sz="1600">
                <a:solidFill>
                  <a:schemeClr val="dk1"/>
                </a:solidFill>
                <a:sym typeface="Barlow"/>
              </a:rPr>
              <a:t>ale patients : </a:t>
            </a:r>
            <a:r>
              <a:rPr lang="en" sz="1600" u="sng">
                <a:solidFill>
                  <a:schemeClr val="dk1"/>
                </a:solidFill>
                <a:sym typeface="Barlow"/>
              </a:rPr>
              <a:t>Moderately Positive</a:t>
            </a:r>
            <a:r>
              <a:rPr lang="en" sz="1600">
                <a:solidFill>
                  <a:schemeClr val="dk1"/>
                </a:solidFill>
                <a:sym typeface="Barlow"/>
              </a:rPr>
              <a:t> Linear relationship of Age with Survival Time</a:t>
            </a:r>
            <a:endParaRPr lang="en" sz="1600">
              <a:solidFill>
                <a:schemeClr val="dk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584433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000" y="2133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 BETWEEN KARNOFSKY SCORE FOR PATIENT AND PHYSICIAN (BY GENDER)</a:t>
            </a:r>
          </a:p>
        </p:txBody>
      </p:sp>
      <p:sp>
        <p:nvSpPr>
          <p:cNvPr id="815" name="Google Shape;815;p46"/>
          <p:cNvSpPr txBox="1"/>
          <p:nvPr/>
        </p:nvSpPr>
        <p:spPr>
          <a:xfrm>
            <a:off x="1148235" y="2295445"/>
            <a:ext cx="303804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</a:rPr>
              <a:t>Female patients have a higher correlation score as compared to that of male patients. </a:t>
            </a:r>
            <a:endParaRPr lang="zh-TW" altLang="en-US">
              <a:solidFill>
                <a:schemeClr val="dk1"/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ED7B9CC-7D68-47F6-8D50-232FAA435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59"/>
          <a:stretch/>
        </p:blipFill>
        <p:spPr bwMode="auto">
          <a:xfrm>
            <a:off x="4837059" y="1801224"/>
            <a:ext cx="3903133" cy="134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F270C1D0-277F-4E48-A646-3BC7565FA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84" y="3648981"/>
            <a:ext cx="3975251" cy="134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15;p46">
            <a:extLst>
              <a:ext uri="{FF2B5EF4-FFF2-40B4-BE49-F238E27FC236}">
                <a16:creationId xmlns:a16="http://schemas.microsoft.com/office/drawing/2014/main" id="{7368ED8D-421C-4C15-AEE2-E2A0369FF442}"/>
              </a:ext>
            </a:extLst>
          </p:cNvPr>
          <p:cNvSpPr txBox="1"/>
          <p:nvPr/>
        </p:nvSpPr>
        <p:spPr>
          <a:xfrm>
            <a:off x="4717766" y="3316649"/>
            <a:ext cx="930049" cy="3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Barlow"/>
              </a:rPr>
              <a:t>Female</a:t>
            </a:r>
            <a:endParaRPr lang="en" altLang="zh-TW" sz="1600">
              <a:solidFill>
                <a:schemeClr val="dk1"/>
              </a:solidFill>
              <a:latin typeface="Barlow"/>
            </a:endParaRPr>
          </a:p>
        </p:txBody>
      </p:sp>
      <p:sp>
        <p:nvSpPr>
          <p:cNvPr id="7" name="Google Shape;815;p46">
            <a:extLst>
              <a:ext uri="{FF2B5EF4-FFF2-40B4-BE49-F238E27FC236}">
                <a16:creationId xmlns:a16="http://schemas.microsoft.com/office/drawing/2014/main" id="{F861F3ED-6BAC-42D5-905E-D3444F7E2C80}"/>
              </a:ext>
            </a:extLst>
          </p:cNvPr>
          <p:cNvSpPr txBox="1"/>
          <p:nvPr/>
        </p:nvSpPr>
        <p:spPr>
          <a:xfrm>
            <a:off x="4755242" y="1461617"/>
            <a:ext cx="630245" cy="39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</a:rPr>
              <a:t>Male</a:t>
            </a:r>
            <a:endParaRPr lang="en" altLang="zh-TW" sz="1600">
              <a:solidFill>
                <a:schemeClr val="dk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62527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CORRELATION BETWEEN VARIABLES</a:t>
            </a:r>
          </a:p>
        </p:txBody>
      </p:sp>
      <p:sp>
        <p:nvSpPr>
          <p:cNvPr id="815" name="Google Shape;815;p46"/>
          <p:cNvSpPr txBox="1"/>
          <p:nvPr/>
        </p:nvSpPr>
        <p:spPr>
          <a:xfrm>
            <a:off x="1466775" y="2295445"/>
            <a:ext cx="2991196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</a:rPr>
              <a:t>ECOG performance score is highly correlated with Karnofsky performance score.</a:t>
            </a:r>
            <a:endParaRPr lang="zh-TW" altLang="en-US">
              <a:solidFill>
                <a:schemeClr val="dk1"/>
              </a:solidFill>
              <a:ea typeface="Barlow"/>
            </a:endParaRPr>
          </a:p>
          <a:p>
            <a:endParaRPr lang="zh-TW">
              <a:solidFill>
                <a:schemeClr val="dk1"/>
              </a:solidFill>
            </a:endParaRPr>
          </a:p>
          <a:p>
            <a:endParaRPr lang="zh-TW" altLang="en-US">
              <a:solidFill>
                <a:schemeClr val="dk1"/>
              </a:solidFill>
            </a:endParaRP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9046839A-C828-46B1-BFE9-B5ACC907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949" y="1539600"/>
            <a:ext cx="3633241" cy="30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8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Josefin Sans SemiBold"/>
                <a:ea typeface="Josefin Sans SemiBold"/>
                <a:cs typeface="Josefin Sans SemiBold"/>
                <a:sym typeface="Josefin Sans SemiBold"/>
              </a:rPr>
              <a:t>OUR TEAM</a:t>
            </a:r>
            <a:r>
              <a:rPr lang="en"/>
              <a:t> – GROUP 4</a:t>
            </a:r>
            <a:br>
              <a:rPr lang="en"/>
            </a:br>
            <a:endParaRPr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EA46446-ADF3-4C9A-A936-CA6BA0A0E42B}"/>
              </a:ext>
            </a:extLst>
          </p:cNvPr>
          <p:cNvSpPr/>
          <p:nvPr/>
        </p:nvSpPr>
        <p:spPr>
          <a:xfrm>
            <a:off x="368300" y="2036233"/>
            <a:ext cx="1147233" cy="107103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1D802-87F5-43B4-A2AB-21CB75B70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01" y="2007033"/>
            <a:ext cx="1130747" cy="1118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F20C0-57C6-4EE0-9488-9C5439953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984" y="2023059"/>
            <a:ext cx="1176630" cy="1097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DA02A6-0CC4-435E-B302-8AA495C70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02" y="2198869"/>
            <a:ext cx="893726" cy="8335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28A26E-9ADB-4990-ABFA-86AEAEF5B4AD}"/>
              </a:ext>
            </a:extLst>
          </p:cNvPr>
          <p:cNvSpPr txBox="1"/>
          <p:nvPr/>
        </p:nvSpPr>
        <p:spPr>
          <a:xfrm>
            <a:off x="4513312" y="3414563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Simranjeet</a:t>
            </a:r>
            <a:r>
              <a:rPr lang="en-US"/>
              <a:t> Khalsa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6FED3B-8DC0-4A2E-BAED-05E010289518}"/>
              </a:ext>
            </a:extLst>
          </p:cNvPr>
          <p:cNvSpPr txBox="1"/>
          <p:nvPr/>
        </p:nvSpPr>
        <p:spPr>
          <a:xfrm>
            <a:off x="1855117" y="3403947"/>
            <a:ext cx="183723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Yi-Chen Chiou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65B39-D466-4035-B583-6B22D1971F96}"/>
              </a:ext>
            </a:extLst>
          </p:cNvPr>
          <p:cNvSpPr txBox="1"/>
          <p:nvPr/>
        </p:nvSpPr>
        <p:spPr>
          <a:xfrm>
            <a:off x="3277074" y="3413315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Yuvraj </a:t>
            </a:r>
            <a:r>
              <a:rPr lang="en-US" err="1"/>
              <a:t>Daga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48467-8F89-4561-BD65-6AD8D45DD0CE}"/>
              </a:ext>
            </a:extLst>
          </p:cNvPr>
          <p:cNvSpPr txBox="1"/>
          <p:nvPr/>
        </p:nvSpPr>
        <p:spPr>
          <a:xfrm>
            <a:off x="277311" y="3406338"/>
            <a:ext cx="132921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Sagar </a:t>
            </a:r>
            <a:r>
              <a:rPr lang="en-US" err="1"/>
              <a:t>Baronia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61A1BB-CAFC-4259-80E5-C69487EF8F51}"/>
              </a:ext>
            </a:extLst>
          </p:cNvPr>
          <p:cNvSpPr txBox="1"/>
          <p:nvPr/>
        </p:nvSpPr>
        <p:spPr>
          <a:xfrm>
            <a:off x="6129719" y="3406337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Dhruv Shrivastava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2F9129-3BB6-421E-8A4E-DB4700836B02}"/>
              </a:ext>
            </a:extLst>
          </p:cNvPr>
          <p:cNvSpPr txBox="1"/>
          <p:nvPr/>
        </p:nvSpPr>
        <p:spPr>
          <a:xfrm>
            <a:off x="7834034" y="3406337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Evan Tiffany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3C5F0D-8739-48A5-B2FE-754A8756D6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3" t="5569" r="3001" b="34949"/>
          <a:stretch/>
        </p:blipFill>
        <p:spPr>
          <a:xfrm>
            <a:off x="7661537" y="2055959"/>
            <a:ext cx="1175668" cy="1140207"/>
          </a:xfrm>
          <a:prstGeom prst="flowChartConnector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D84D2214-6C72-407E-B3A3-F5C5E457F8DF}"/>
              </a:ext>
            </a:extLst>
          </p:cNvPr>
          <p:cNvSpPr/>
          <p:nvPr/>
        </p:nvSpPr>
        <p:spPr>
          <a:xfrm>
            <a:off x="4817463" y="2198869"/>
            <a:ext cx="918147" cy="918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Picture 1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5335999-DE44-4EA7-AA08-6771A33EBA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40" t="23589" r="28278" b="38847"/>
          <a:stretch/>
        </p:blipFill>
        <p:spPr>
          <a:xfrm>
            <a:off x="6034527" y="1975234"/>
            <a:ext cx="1410018" cy="1352901"/>
          </a:xfrm>
          <a:prstGeom prst="rect">
            <a:avLst/>
          </a:prstGeom>
        </p:spPr>
      </p:pic>
      <p:pic>
        <p:nvPicPr>
          <p:cNvPr id="4" name="圖片 5">
            <a:extLst>
              <a:ext uri="{FF2B5EF4-FFF2-40B4-BE49-F238E27FC236}">
                <a16:creationId xmlns:a16="http://schemas.microsoft.com/office/drawing/2014/main" id="{2E5EAB52-0AD3-4A63-805B-1C6674B7FE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53" t="4762" r="14894" b="35238"/>
          <a:stretch/>
        </p:blipFill>
        <p:spPr>
          <a:xfrm>
            <a:off x="1811280" y="1975165"/>
            <a:ext cx="1182226" cy="1178657"/>
          </a:xfrm>
          <a:prstGeom prst="ellipse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6A576115-BFF4-402E-A4DA-FD2200FE58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304" y="2006974"/>
            <a:ext cx="1179979" cy="1146362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9B2F5CEA-8DCC-408B-9016-69583C9DE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003" y="2057400"/>
            <a:ext cx="1087532" cy="1095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ECOG VS TIME</a:t>
            </a:r>
          </a:p>
        </p:txBody>
      </p:sp>
      <p:sp>
        <p:nvSpPr>
          <p:cNvPr id="815" name="Google Shape;815;p46"/>
          <p:cNvSpPr txBox="1"/>
          <p:nvPr/>
        </p:nvSpPr>
        <p:spPr>
          <a:xfrm>
            <a:off x="1466775" y="2295445"/>
            <a:ext cx="27195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</a:rPr>
              <a:t>Patients with higher ECOG performance score have a smaller survival time. </a:t>
            </a:r>
            <a:endParaRPr lang="zh-TW" altLang="en-US">
              <a:solidFill>
                <a:schemeClr val="dk1"/>
              </a:solidFill>
            </a:endParaRP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53AFEF5D-97A4-4BE2-A653-C77E3BAD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24" y="1765374"/>
            <a:ext cx="2743200" cy="247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1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ECOG VS TIME (BY GENDER)</a:t>
            </a:r>
          </a:p>
        </p:txBody>
      </p:sp>
      <p:sp>
        <p:nvSpPr>
          <p:cNvPr id="815" name="Google Shape;815;p46"/>
          <p:cNvSpPr txBox="1"/>
          <p:nvPr/>
        </p:nvSpPr>
        <p:spPr>
          <a:xfrm>
            <a:off x="511152" y="2126806"/>
            <a:ext cx="4321573" cy="196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</a:rPr>
              <a:t>On average, women have a higher survival time when they were rated as symptomatic or in bed &lt;50% while men have a higher survival time when they were rated </a:t>
            </a:r>
            <a:r>
              <a:rPr lang="en" sz="1600">
                <a:solidFill>
                  <a:schemeClr val="dk1"/>
                </a:solidFill>
                <a:latin typeface="Barlow"/>
              </a:rPr>
              <a:t>to have no symptoms</a:t>
            </a:r>
          </a:p>
        </p:txBody>
      </p:sp>
      <p:pic>
        <p:nvPicPr>
          <p:cNvPr id="2" name="圖片 2">
            <a:extLst>
              <a:ext uri="{FF2B5EF4-FFF2-40B4-BE49-F238E27FC236}">
                <a16:creationId xmlns:a16="http://schemas.microsoft.com/office/drawing/2014/main" id="{447E2234-ABA6-48D8-8B61-CB377FD7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14703" y="1998674"/>
            <a:ext cx="2743200" cy="227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l="21211" r="7512"/>
          <a:stretch/>
        </p:blipFill>
        <p:spPr>
          <a:xfrm>
            <a:off x="4005225" y="450"/>
            <a:ext cx="4415126" cy="34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4005275" y="450"/>
            <a:ext cx="4415100" cy="3484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23750" y="1819713"/>
            <a:ext cx="2567400" cy="13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/>
              <a:t>SURVIVAL ANALYSIS</a:t>
            </a:r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1"/>
          </p:nvPr>
        </p:nvSpPr>
        <p:spPr>
          <a:xfrm>
            <a:off x="3830782" y="4204954"/>
            <a:ext cx="4589518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 idx="2"/>
          </p:nvPr>
        </p:nvSpPr>
        <p:spPr>
          <a:xfrm>
            <a:off x="723750" y="3688642"/>
            <a:ext cx="2096100" cy="1004700"/>
          </a:xfrm>
          <a:prstGeom prst="rect">
            <a:avLst/>
          </a:prstGeom>
        </p:spPr>
        <p:txBody>
          <a:bodyPr spcFirstLastPara="1" wrap="square" lIns="91425" tIns="4572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604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000" y="306786"/>
            <a:ext cx="8058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SURVIVAL ANALYSIS - FOR GENDER WITH GRAPH</a:t>
            </a:r>
          </a:p>
        </p:txBody>
      </p:sp>
      <p:sp>
        <p:nvSpPr>
          <p:cNvPr id="815" name="Google Shape;815;p46"/>
          <p:cNvSpPr txBox="1"/>
          <p:nvPr/>
        </p:nvSpPr>
        <p:spPr>
          <a:xfrm>
            <a:off x="1466775" y="2295445"/>
            <a:ext cx="27195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</a:rPr>
              <a:t>Female patients have a higher survival rate over time, compared to male patients.</a:t>
            </a:r>
            <a:endParaRPr lang="zh-TW" altLang="en-US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0B800-C5DD-4A16-98AA-2F06B87C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60945" y="1662834"/>
            <a:ext cx="3570506" cy="29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7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000" y="306786"/>
            <a:ext cx="8058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SURVIVAL ANALYSIS - FOR GENDER WITH GRAPH</a:t>
            </a:r>
          </a:p>
        </p:txBody>
      </p:sp>
      <p:sp>
        <p:nvSpPr>
          <p:cNvPr id="815" name="Google Shape;815;p46"/>
          <p:cNvSpPr txBox="1"/>
          <p:nvPr/>
        </p:nvSpPr>
        <p:spPr>
          <a:xfrm>
            <a:off x="1466775" y="2295445"/>
            <a:ext cx="27195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</a:rPr>
              <a:t>From the ECOG score, an increase in the score shows shorter survival rate.</a:t>
            </a:r>
            <a:endParaRPr lang="zh-TW" altLang="en-US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0B800-C5DD-4A16-98AA-2F06B87C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60945" y="1662834"/>
            <a:ext cx="3570506" cy="29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6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l="21211" r="7512"/>
          <a:stretch/>
        </p:blipFill>
        <p:spPr>
          <a:xfrm>
            <a:off x="4005225" y="450"/>
            <a:ext cx="4415126" cy="34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4005275" y="450"/>
            <a:ext cx="4415100" cy="3484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23750" y="1819713"/>
            <a:ext cx="2567400" cy="13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/>
              <a:t>COX MODEL</a:t>
            </a:r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 idx="2"/>
          </p:nvPr>
        </p:nvSpPr>
        <p:spPr>
          <a:xfrm>
            <a:off x="723750" y="3688642"/>
            <a:ext cx="2096100" cy="1004700"/>
          </a:xfrm>
          <a:prstGeom prst="rect">
            <a:avLst/>
          </a:prstGeom>
        </p:spPr>
        <p:txBody>
          <a:bodyPr spcFirstLastPara="1" wrap="square" lIns="91425" tIns="4572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170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 1 (GENDER, MEAL CALORIES AND WT. LOSS)</a:t>
            </a:r>
          </a:p>
        </p:txBody>
      </p:sp>
      <p:sp>
        <p:nvSpPr>
          <p:cNvPr id="815" name="Google Shape;815;p46"/>
          <p:cNvSpPr txBox="1"/>
          <p:nvPr/>
        </p:nvSpPr>
        <p:spPr>
          <a:xfrm>
            <a:off x="850087" y="2248111"/>
            <a:ext cx="3000565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Based on this model gender of the patient has significant effect on their possibility of death.</a:t>
            </a:r>
            <a:endParaRPr lang="zh-TW" altLang="en-US" sz="1600">
              <a:solidFill>
                <a:schemeClr val="dk1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C6C7D9D-EE10-E945-B91D-F2CE24A1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75" y="2571750"/>
            <a:ext cx="4763386" cy="8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5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FIT 2 (PH.ECOG, PH.KARNO, PAT.KARNO)</a:t>
            </a:r>
          </a:p>
        </p:txBody>
      </p:sp>
      <p:sp>
        <p:nvSpPr>
          <p:cNvPr id="815" name="Google Shape;815;p46"/>
          <p:cNvSpPr txBox="1"/>
          <p:nvPr/>
        </p:nvSpPr>
        <p:spPr>
          <a:xfrm>
            <a:off x="956892" y="2294955"/>
            <a:ext cx="2756974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p value for </a:t>
            </a:r>
            <a:r>
              <a:rPr lang="en" sz="160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ph.ecog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indicates a relationship between </a:t>
            </a:r>
            <a:r>
              <a:rPr lang="en" sz="160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ph.ecog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value and an increased risk of death.</a:t>
            </a:r>
            <a:endParaRPr lang="zh-TW" altLang="en-US" sz="1600">
              <a:solidFill>
                <a:schemeClr val="dk1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7546F92-6AF2-EB44-A00B-57E42548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185" y="2525970"/>
            <a:ext cx="5043790" cy="9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l="21211" r="7512"/>
          <a:stretch/>
        </p:blipFill>
        <p:spPr>
          <a:xfrm>
            <a:off x="4005225" y="450"/>
            <a:ext cx="4415126" cy="34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4005275" y="450"/>
            <a:ext cx="4415100" cy="3484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23750" y="1819713"/>
            <a:ext cx="2923239" cy="13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/>
              <a:t>CONCLUSION</a:t>
            </a:r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1"/>
          </p:nvPr>
        </p:nvSpPr>
        <p:spPr>
          <a:xfrm>
            <a:off x="3830782" y="4204954"/>
            <a:ext cx="4589518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 idx="2"/>
          </p:nvPr>
        </p:nvSpPr>
        <p:spPr>
          <a:xfrm>
            <a:off x="723750" y="3688642"/>
            <a:ext cx="2096100" cy="1004700"/>
          </a:xfrm>
          <a:prstGeom prst="rect">
            <a:avLst/>
          </a:prstGeom>
        </p:spPr>
        <p:txBody>
          <a:bodyPr spcFirstLastPara="1" wrap="square" lIns="91425" tIns="4572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448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sz="2400"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642250" y="4188175"/>
            <a:ext cx="3287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RISK OF DEATH INCREASE WITH AN INCREASE IN ECOG SCORE</a:t>
            </a:r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5214300" y="3037176"/>
            <a:ext cx="3287400" cy="1793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>
                <a:latin typeface="Calibri" panose="020F0502020204030204" pitchFamily="34" charset="0"/>
                <a:cs typeface="Times New Roman" panose="02020603050405020304" pitchFamily="18" charset="0"/>
              </a:rPr>
              <a:t>KARNOFSKY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SCORES ARE INSIGNIFICANT BUT THE ECOG SCORE HAS A SIGNIFICANT IMPACT ON THE SURVIVAL RATE</a:t>
            </a:r>
          </a:p>
        </p:txBody>
      </p:sp>
      <p:sp>
        <p:nvSpPr>
          <p:cNvPr id="282" name="Google Shape;282;p33"/>
          <p:cNvSpPr txBox="1">
            <a:spLocks noGrp="1"/>
          </p:cNvSpPr>
          <p:nvPr>
            <p:ph type="subTitle" idx="1"/>
          </p:nvPr>
        </p:nvSpPr>
        <p:spPr>
          <a:xfrm>
            <a:off x="642250" y="2227875"/>
            <a:ext cx="3287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MEAL CALORIES AND WEIGHT LOSS ARE INSIGNIFICANT</a:t>
            </a:r>
          </a:p>
        </p:txBody>
      </p:sp>
      <p:sp>
        <p:nvSpPr>
          <p:cNvPr id="284" name="Google Shape;284;p33"/>
          <p:cNvSpPr txBox="1">
            <a:spLocks noGrp="1"/>
          </p:cNvSpPr>
          <p:nvPr>
            <p:ph type="subTitle" idx="3"/>
          </p:nvPr>
        </p:nvSpPr>
        <p:spPr>
          <a:xfrm>
            <a:off x="5214300" y="2515193"/>
            <a:ext cx="32874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SEX IS  SIGNIFICANT FOR RISK OF DEATH – THERE IS DECREASING RISK OF DEATH FROM MALES TO FEMALES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</a:p>
        </p:txBody>
      </p:sp>
      <p:sp>
        <p:nvSpPr>
          <p:cNvPr id="261" name="Google Shape;261;p32"/>
          <p:cNvSpPr txBox="1">
            <a:spLocks noGrp="1"/>
          </p:cNvSpPr>
          <p:nvPr>
            <p:ph type="title"/>
          </p:nvPr>
        </p:nvSpPr>
        <p:spPr>
          <a:xfrm>
            <a:off x="486431" y="2793178"/>
            <a:ext cx="2644691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01 The Problem</a:t>
            </a:r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2"/>
          </p:nvPr>
        </p:nvSpPr>
        <p:spPr>
          <a:xfrm>
            <a:off x="5854347" y="2793178"/>
            <a:ext cx="28227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03 Data Preprocessing</a:t>
            </a:r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4"/>
          </p:nvPr>
        </p:nvSpPr>
        <p:spPr>
          <a:xfrm>
            <a:off x="3446513" y="4394084"/>
            <a:ext cx="22512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05 Cox Model</a:t>
            </a:r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6"/>
          </p:nvPr>
        </p:nvSpPr>
        <p:spPr>
          <a:xfrm>
            <a:off x="3409038" y="2793178"/>
            <a:ext cx="22512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02 Data</a:t>
            </a:r>
            <a:endParaRPr lang="zh-TW" altLang="en-US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8"/>
          </p:nvPr>
        </p:nvSpPr>
        <p:spPr>
          <a:xfrm>
            <a:off x="617006" y="4394084"/>
            <a:ext cx="2438577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04 Survival Analysis</a:t>
            </a:r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 idx="13"/>
          </p:nvPr>
        </p:nvSpPr>
        <p:spPr>
          <a:xfrm>
            <a:off x="6057768" y="4394097"/>
            <a:ext cx="2425200" cy="4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06 Conclusion</a:t>
            </a:r>
            <a:endParaRPr lang="zh-TW"/>
          </a:p>
        </p:txBody>
      </p:sp>
      <p:pic>
        <p:nvPicPr>
          <p:cNvPr id="14" name="圖片 14">
            <a:extLst>
              <a:ext uri="{FF2B5EF4-FFF2-40B4-BE49-F238E27FC236}">
                <a16:creationId xmlns:a16="http://schemas.microsoft.com/office/drawing/2014/main" id="{013B8C42-B3A1-4405-AC8B-7264B42DE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318" y="1921551"/>
            <a:ext cx="775742" cy="747636"/>
          </a:xfrm>
          <a:prstGeom prst="rect">
            <a:avLst/>
          </a:prstGeom>
        </p:spPr>
      </p:pic>
      <p:pic>
        <p:nvPicPr>
          <p:cNvPr id="15" name="圖片 15">
            <a:extLst>
              <a:ext uri="{FF2B5EF4-FFF2-40B4-BE49-F238E27FC236}">
                <a16:creationId xmlns:a16="http://schemas.microsoft.com/office/drawing/2014/main" id="{A1BA5B45-0A05-4C00-A87D-24064D24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564" y="1943412"/>
            <a:ext cx="722651" cy="703914"/>
          </a:xfrm>
          <a:prstGeom prst="rect">
            <a:avLst/>
          </a:prstGeom>
        </p:spPr>
      </p:pic>
      <p:pic>
        <p:nvPicPr>
          <p:cNvPr id="16" name="圖片 16">
            <a:extLst>
              <a:ext uri="{FF2B5EF4-FFF2-40B4-BE49-F238E27FC236}">
                <a16:creationId xmlns:a16="http://schemas.microsoft.com/office/drawing/2014/main" id="{7308D344-9B2F-41F5-81DB-994D5002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588" y="1868462"/>
            <a:ext cx="769495" cy="844445"/>
          </a:xfrm>
          <a:prstGeom prst="rect">
            <a:avLst/>
          </a:prstGeom>
        </p:spPr>
      </p:pic>
      <p:pic>
        <p:nvPicPr>
          <p:cNvPr id="17" name="圖片 17">
            <a:extLst>
              <a:ext uri="{FF2B5EF4-FFF2-40B4-BE49-F238E27FC236}">
                <a16:creationId xmlns:a16="http://schemas.microsoft.com/office/drawing/2014/main" id="{18D6F48A-E6FC-4D18-9DFE-502BB7C89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007" y="3392461"/>
            <a:ext cx="972487" cy="963119"/>
          </a:xfrm>
          <a:prstGeom prst="rect">
            <a:avLst/>
          </a:prstGeom>
        </p:spPr>
      </p:pic>
      <p:pic>
        <p:nvPicPr>
          <p:cNvPr id="18" name="圖片 18">
            <a:extLst>
              <a:ext uri="{FF2B5EF4-FFF2-40B4-BE49-F238E27FC236}">
                <a16:creationId xmlns:a16="http://schemas.microsoft.com/office/drawing/2014/main" id="{2E82203B-92C5-4196-AE24-1F57B1197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564" y="3433060"/>
            <a:ext cx="788233" cy="778864"/>
          </a:xfrm>
          <a:prstGeom prst="rect">
            <a:avLst/>
          </a:prstGeom>
        </p:spPr>
      </p:pic>
      <p:pic>
        <p:nvPicPr>
          <p:cNvPr id="19" name="圖片 19">
            <a:extLst>
              <a:ext uri="{FF2B5EF4-FFF2-40B4-BE49-F238E27FC236}">
                <a16:creationId xmlns:a16="http://schemas.microsoft.com/office/drawing/2014/main" id="{33E1DE76-40FA-4718-84BF-3163FC3F0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8007" y="3442429"/>
            <a:ext cx="722651" cy="769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l="20529" r="14132"/>
          <a:stretch/>
        </p:blipFill>
        <p:spPr>
          <a:xfrm>
            <a:off x="720100" y="1213175"/>
            <a:ext cx="3851997" cy="393032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/>
          <p:nvPr/>
        </p:nvSpPr>
        <p:spPr>
          <a:xfrm>
            <a:off x="720100" y="1213075"/>
            <a:ext cx="3852000" cy="39303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4572100" y="1213075"/>
            <a:ext cx="3852000" cy="39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2"/>
          </p:nvPr>
        </p:nvSpPr>
        <p:spPr>
          <a:xfrm flipH="1">
            <a:off x="5311049" y="2031119"/>
            <a:ext cx="262530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 CONSIDER WEIGHT AND MEAL CAORIES TO HAVE AN IMPACT ON THE SURVIVAL RATE .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SEX DOES HAVE AN IMPACT</a:t>
            </a:r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4"/>
          </p:nvPr>
        </p:nvSpPr>
        <p:spPr>
          <a:xfrm flipH="1">
            <a:off x="1298333" y="2320986"/>
            <a:ext cx="2625300" cy="1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PROMOTE ECOG SCORES OVER</a:t>
            </a:r>
            <a:r>
              <a:rPr lang="en-US" sz="1800">
                <a:latin typeface="Calibri" panose="020F0502020204030204" pitchFamily="34" charset="0"/>
                <a:cs typeface="Times New Roman" panose="02020603050405020304" pitchFamily="18" charset="0"/>
              </a:rPr>
              <a:t> KARNOFSKY SCORES</a:t>
            </a:r>
            <a:endParaRPr lang="en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87;p44">
            <a:extLst>
              <a:ext uri="{FF2B5EF4-FFF2-40B4-BE49-F238E27FC236}">
                <a16:creationId xmlns:a16="http://schemas.microsoft.com/office/drawing/2014/main" id="{C203EE7D-957B-42F0-9A8D-615EBB579B84}"/>
              </a:ext>
            </a:extLst>
          </p:cNvPr>
          <p:cNvSpPr txBox="1">
            <a:spLocks/>
          </p:cNvSpPr>
          <p:nvPr/>
        </p:nvSpPr>
        <p:spPr>
          <a:xfrm>
            <a:off x="2040785" y="1464426"/>
            <a:ext cx="1481484" cy="32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Josefin Sans SemiBold"/>
              <a:buNone/>
              <a:defRPr sz="2400" b="0" i="0" u="none" strike="noStrike" cap="none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osefin Sans SemiBold"/>
              <a:buNone/>
              <a:defRPr sz="1800" b="0" i="0" u="none" strike="noStrike" cap="none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osefin Sans SemiBold"/>
              <a:buNone/>
              <a:defRPr sz="1800" b="0" i="0" u="none" strike="noStrike" cap="none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osefin Sans SemiBold"/>
              <a:buNone/>
              <a:defRPr sz="1800" b="0" i="0" u="none" strike="noStrike" cap="none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osefin Sans SemiBold"/>
              <a:buNone/>
              <a:defRPr sz="1800" b="0" i="0" u="none" strike="noStrike" cap="none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osefin Sans SemiBold"/>
              <a:buNone/>
              <a:defRPr sz="1800" b="0" i="0" u="none" strike="noStrike" cap="none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osefin Sans SemiBold"/>
              <a:buNone/>
              <a:defRPr sz="1800" b="0" i="0" u="none" strike="noStrike" cap="none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osefin Sans SemiBold"/>
              <a:buNone/>
              <a:defRPr sz="1800" b="0" i="0" u="none" strike="noStrike" cap="none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osefin Sans SemiBold"/>
              <a:buNone/>
              <a:defRPr sz="1800" b="0" i="0" u="none" strike="noStrike" cap="none">
                <a:solidFill>
                  <a:schemeClr val="lt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r>
              <a:rPr lang="en-US" sz="2000">
                <a:solidFill>
                  <a:schemeClr val="dk1"/>
                </a:solidFill>
              </a:rPr>
              <a:t>HOSPITALS</a:t>
            </a:r>
          </a:p>
        </p:txBody>
      </p:sp>
      <p:grpSp>
        <p:nvGrpSpPr>
          <p:cNvPr id="29" name="Google Shape;9871;p60">
            <a:extLst>
              <a:ext uri="{FF2B5EF4-FFF2-40B4-BE49-F238E27FC236}">
                <a16:creationId xmlns:a16="http://schemas.microsoft.com/office/drawing/2014/main" id="{219BF3DF-E3AA-4A79-8330-262678BDE1DD}"/>
              </a:ext>
            </a:extLst>
          </p:cNvPr>
          <p:cNvGrpSpPr/>
          <p:nvPr/>
        </p:nvGrpSpPr>
        <p:grpSpPr>
          <a:xfrm>
            <a:off x="2116456" y="4122157"/>
            <a:ext cx="989054" cy="914530"/>
            <a:chOff x="5756399" y="2434456"/>
            <a:chExt cx="367925" cy="367161"/>
          </a:xfrm>
        </p:grpSpPr>
        <p:sp>
          <p:nvSpPr>
            <p:cNvPr id="30" name="Google Shape;9872;p60">
              <a:extLst>
                <a:ext uri="{FF2B5EF4-FFF2-40B4-BE49-F238E27FC236}">
                  <a16:creationId xmlns:a16="http://schemas.microsoft.com/office/drawing/2014/main" id="{F3CA7B76-8017-4850-B9C3-6EC253984A4B}"/>
                </a:ext>
              </a:extLst>
            </p:cNvPr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73;p60">
              <a:extLst>
                <a:ext uri="{FF2B5EF4-FFF2-40B4-BE49-F238E27FC236}">
                  <a16:creationId xmlns:a16="http://schemas.microsoft.com/office/drawing/2014/main" id="{C39514CC-470E-45C3-8DFD-EA887097B330}"/>
                </a:ext>
              </a:extLst>
            </p:cNvPr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74;p60">
              <a:extLst>
                <a:ext uri="{FF2B5EF4-FFF2-40B4-BE49-F238E27FC236}">
                  <a16:creationId xmlns:a16="http://schemas.microsoft.com/office/drawing/2014/main" id="{9E1AA5C8-0801-41CD-8498-E683D38946D2}"/>
                </a:ext>
              </a:extLst>
            </p:cNvPr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875;p60">
              <a:extLst>
                <a:ext uri="{FF2B5EF4-FFF2-40B4-BE49-F238E27FC236}">
                  <a16:creationId xmlns:a16="http://schemas.microsoft.com/office/drawing/2014/main" id="{367FBE12-1737-4EFA-A35C-EB01DA1529CC}"/>
                </a:ext>
              </a:extLst>
            </p:cNvPr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876;p60">
              <a:extLst>
                <a:ext uri="{FF2B5EF4-FFF2-40B4-BE49-F238E27FC236}">
                  <a16:creationId xmlns:a16="http://schemas.microsoft.com/office/drawing/2014/main" id="{F3018FCA-F6C0-4543-AC4F-B3A78DD7409B}"/>
                </a:ext>
              </a:extLst>
            </p:cNvPr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877;p60">
              <a:extLst>
                <a:ext uri="{FF2B5EF4-FFF2-40B4-BE49-F238E27FC236}">
                  <a16:creationId xmlns:a16="http://schemas.microsoft.com/office/drawing/2014/main" id="{D110CB06-A412-432E-A5B4-38252C05F9CB}"/>
                </a:ext>
              </a:extLst>
            </p:cNvPr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878;p60">
              <a:extLst>
                <a:ext uri="{FF2B5EF4-FFF2-40B4-BE49-F238E27FC236}">
                  <a16:creationId xmlns:a16="http://schemas.microsoft.com/office/drawing/2014/main" id="{45E84C9E-C56A-412E-B1B2-508848A01127}"/>
                </a:ext>
              </a:extLst>
            </p:cNvPr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788;p44">
            <a:extLst>
              <a:ext uri="{FF2B5EF4-FFF2-40B4-BE49-F238E27FC236}">
                <a16:creationId xmlns:a16="http://schemas.microsoft.com/office/drawing/2014/main" id="{B1C63831-EB43-4555-B9A4-80EA190A67AC}"/>
              </a:ext>
            </a:extLst>
          </p:cNvPr>
          <p:cNvSpPr txBox="1">
            <a:spLocks/>
          </p:cNvSpPr>
          <p:nvPr/>
        </p:nvSpPr>
        <p:spPr>
          <a:xfrm>
            <a:off x="4902769" y="1393087"/>
            <a:ext cx="3190655" cy="40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ctr"/>
            <a:r>
              <a:rPr lang="en-IN" sz="2000">
                <a:latin typeface="Josefin Sans SemiBold"/>
                <a:sym typeface="Josefin Sans SemiBold"/>
              </a:rPr>
              <a:t>INSURANCE PROVIDERS</a:t>
            </a:r>
          </a:p>
        </p:txBody>
      </p:sp>
      <p:sp>
        <p:nvSpPr>
          <p:cNvPr id="38" name="Google Shape;10481;p61">
            <a:extLst>
              <a:ext uri="{FF2B5EF4-FFF2-40B4-BE49-F238E27FC236}">
                <a16:creationId xmlns:a16="http://schemas.microsoft.com/office/drawing/2014/main" id="{A7BF8181-DADE-4992-A9D6-9A12DB90DD58}"/>
              </a:ext>
            </a:extLst>
          </p:cNvPr>
          <p:cNvSpPr/>
          <p:nvPr/>
        </p:nvSpPr>
        <p:spPr>
          <a:xfrm>
            <a:off x="6150452" y="4065918"/>
            <a:ext cx="946494" cy="970769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8"/>
          <p:cNvSpPr txBox="1">
            <a:spLocks noGrp="1"/>
          </p:cNvSpPr>
          <p:nvPr>
            <p:ph type="ctrTitle"/>
          </p:nvPr>
        </p:nvSpPr>
        <p:spPr>
          <a:xfrm>
            <a:off x="4430136" y="2341792"/>
            <a:ext cx="4020000" cy="9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7" name="Google Shape;179;p26">
            <a:extLst>
              <a:ext uri="{FF2B5EF4-FFF2-40B4-BE49-F238E27FC236}">
                <a16:creationId xmlns:a16="http://schemas.microsoft.com/office/drawing/2014/main" id="{DAFD9800-1D02-43C4-8A74-F2955B10CFBB}"/>
              </a:ext>
            </a:extLst>
          </p:cNvPr>
          <p:cNvSpPr/>
          <p:nvPr/>
        </p:nvSpPr>
        <p:spPr>
          <a:xfrm>
            <a:off x="1903855" y="1047100"/>
            <a:ext cx="679200" cy="6792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0;p26">
            <a:extLst>
              <a:ext uri="{FF2B5EF4-FFF2-40B4-BE49-F238E27FC236}">
                <a16:creationId xmlns:a16="http://schemas.microsoft.com/office/drawing/2014/main" id="{BDE18892-0DE6-4AA6-838E-0256894AAA48}"/>
              </a:ext>
            </a:extLst>
          </p:cNvPr>
          <p:cNvSpPr/>
          <p:nvPr/>
        </p:nvSpPr>
        <p:spPr>
          <a:xfrm>
            <a:off x="2021155" y="1164400"/>
            <a:ext cx="444600" cy="444600"/>
          </a:xfrm>
          <a:prstGeom prst="mathPlus">
            <a:avLst>
              <a:gd name="adj1" fmla="val 2352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393921B-58EA-47CE-B68A-7E93738E2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00" y="1047099"/>
            <a:ext cx="360638" cy="6792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A44BD-1FC3-4C34-9FD5-8395415C48EA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l="21211" r="7512"/>
          <a:stretch/>
        </p:blipFill>
        <p:spPr>
          <a:xfrm>
            <a:off x="4005225" y="450"/>
            <a:ext cx="4415126" cy="34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4005275" y="450"/>
            <a:ext cx="4415100" cy="3484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23750" y="536534"/>
            <a:ext cx="2567400" cy="2628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altLang="zh-TW" sz="2800"/>
              <a:t>THE PROBLEM</a:t>
            </a:r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 idx="2"/>
          </p:nvPr>
        </p:nvSpPr>
        <p:spPr>
          <a:xfrm>
            <a:off x="723750" y="3688642"/>
            <a:ext cx="2096100" cy="1004700"/>
          </a:xfrm>
          <a:prstGeom prst="rect">
            <a:avLst/>
          </a:prstGeom>
        </p:spPr>
        <p:txBody>
          <a:bodyPr spcFirstLastPara="1" wrap="square" lIns="91425" tIns="4572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7163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l="20529" r="14132"/>
          <a:stretch/>
        </p:blipFill>
        <p:spPr>
          <a:xfrm>
            <a:off x="720100" y="1213175"/>
            <a:ext cx="3851997" cy="393032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/>
          <p:nvPr/>
        </p:nvSpPr>
        <p:spPr>
          <a:xfrm>
            <a:off x="720100" y="1213075"/>
            <a:ext cx="3852000" cy="39303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4572100" y="1213075"/>
            <a:ext cx="3852000" cy="39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AA809F43-E0E5-4DFC-9865-35EBE692DA20}"/>
              </a:ext>
            </a:extLst>
          </p:cNvPr>
          <p:cNvSpPr txBox="1">
            <a:spLocks/>
          </p:cNvSpPr>
          <p:nvPr/>
        </p:nvSpPr>
        <p:spPr>
          <a:xfrm>
            <a:off x="32957" y="562826"/>
            <a:ext cx="8996082" cy="43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ctr"/>
            <a:r>
              <a:rPr lang="en-US" sz="2400">
                <a:solidFill>
                  <a:schemeClr val="bg2"/>
                </a:solidFill>
                <a:latin typeface="Josefin Sans" pitchFamily="2" charset="77"/>
              </a:rPr>
              <a:t>CANCER IS A MAJOR PUBLIC HEALTH PROBLEM</a:t>
            </a:r>
          </a:p>
        </p:txBody>
      </p:sp>
      <p:sp>
        <p:nvSpPr>
          <p:cNvPr id="44" name="Subtitle 3">
            <a:extLst>
              <a:ext uri="{FF2B5EF4-FFF2-40B4-BE49-F238E27FC236}">
                <a16:creationId xmlns:a16="http://schemas.microsoft.com/office/drawing/2014/main" id="{A80F131B-4356-4FC6-B9AA-10E71620E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00" y="2555975"/>
            <a:ext cx="3778196" cy="535626"/>
          </a:xfrm>
        </p:spPr>
        <p:txBody>
          <a:bodyPr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EXPECTED NEW CANCER CASES IN 2022</a:t>
            </a:r>
          </a:p>
        </p:txBody>
      </p:sp>
      <p:sp>
        <p:nvSpPr>
          <p:cNvPr id="45" name="Google Shape;818;p34">
            <a:extLst>
              <a:ext uri="{FF2B5EF4-FFF2-40B4-BE49-F238E27FC236}">
                <a16:creationId xmlns:a16="http://schemas.microsoft.com/office/drawing/2014/main" id="{D58E913D-3D14-455D-A0FB-43F6E32F7BA1}"/>
              </a:ext>
            </a:extLst>
          </p:cNvPr>
          <p:cNvSpPr txBox="1">
            <a:spLocks/>
          </p:cNvSpPr>
          <p:nvPr/>
        </p:nvSpPr>
        <p:spPr>
          <a:xfrm>
            <a:off x="827651" y="3144493"/>
            <a:ext cx="3636899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48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>
            <a:pPr algn="ctr"/>
            <a:r>
              <a:rPr lang="en-US" b="1" i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1,918,030</a:t>
            </a:r>
            <a:endParaRPr lang="en">
              <a:solidFill>
                <a:schemeClr val="tx1"/>
              </a:solidFill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</p:txBody>
      </p:sp>
      <p:sp>
        <p:nvSpPr>
          <p:cNvPr id="46" name="Google Shape;818;p34">
            <a:extLst>
              <a:ext uri="{FF2B5EF4-FFF2-40B4-BE49-F238E27FC236}">
                <a16:creationId xmlns:a16="http://schemas.microsoft.com/office/drawing/2014/main" id="{20442DB9-DF30-40AE-9055-F9EA434EDACC}"/>
              </a:ext>
            </a:extLst>
          </p:cNvPr>
          <p:cNvSpPr txBox="1">
            <a:spLocks/>
          </p:cNvSpPr>
          <p:nvPr/>
        </p:nvSpPr>
        <p:spPr>
          <a:xfrm>
            <a:off x="4530766" y="3157755"/>
            <a:ext cx="3636899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48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sz="36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>
            <a:pPr algn="ctr"/>
            <a:r>
              <a:rPr lang="en-US" b="1" i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609,360</a:t>
            </a:r>
            <a:endParaRPr lang="en" b="1">
              <a:solidFill>
                <a:schemeClr val="tx1"/>
              </a:solidFill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</p:txBody>
      </p:sp>
      <p:sp>
        <p:nvSpPr>
          <p:cNvPr id="47" name="Subtitle 3">
            <a:extLst>
              <a:ext uri="{FF2B5EF4-FFF2-40B4-BE49-F238E27FC236}">
                <a16:creationId xmlns:a16="http://schemas.microsoft.com/office/drawing/2014/main" id="{107E78CD-DB5E-4984-BF78-496D39CCB0BF}"/>
              </a:ext>
            </a:extLst>
          </p:cNvPr>
          <p:cNvSpPr txBox="1">
            <a:spLocks/>
          </p:cNvSpPr>
          <p:nvPr/>
        </p:nvSpPr>
        <p:spPr>
          <a:xfrm>
            <a:off x="4396436" y="2428589"/>
            <a:ext cx="4027464" cy="44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Josefin Sans SemiBold"/>
                <a:sym typeface="Josefin Sans SemiBold"/>
              </a:rPr>
              <a:t>EXPECTED CANCER RELATED DEATHS IN 2022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7FBD-EFC2-47FD-A34E-400EEED4E590}"/>
              </a:ext>
            </a:extLst>
          </p:cNvPr>
          <p:cNvSpPr txBox="1"/>
          <p:nvPr/>
        </p:nvSpPr>
        <p:spPr>
          <a:xfrm>
            <a:off x="1565453" y="4231843"/>
            <a:ext cx="6320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Globally every sixth death is due to cancer – this makes it the </a:t>
            </a:r>
            <a:r>
              <a:rPr lang="en-US" b="0" i="0" strike="noStrike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world’s second largest cause of death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Google Shape;1066;p49">
            <a:extLst>
              <a:ext uri="{FF2B5EF4-FFF2-40B4-BE49-F238E27FC236}">
                <a16:creationId xmlns:a16="http://schemas.microsoft.com/office/drawing/2014/main" id="{C8A1BFE8-584F-4981-97D8-6BAB2F5E3AB5}"/>
              </a:ext>
            </a:extLst>
          </p:cNvPr>
          <p:cNvSpPr/>
          <p:nvPr/>
        </p:nvSpPr>
        <p:spPr>
          <a:xfrm>
            <a:off x="6330659" y="1878288"/>
            <a:ext cx="334675" cy="367325"/>
          </a:xfrm>
          <a:custGeom>
            <a:avLst/>
            <a:gdLst/>
            <a:ahLst/>
            <a:cxnLst/>
            <a:rect l="l" t="t" r="r" b="b"/>
            <a:pathLst>
              <a:path w="13387" h="14693" extrusionOk="0">
                <a:moveTo>
                  <a:pt x="3378" y="1830"/>
                </a:moveTo>
                <a:cubicBezTo>
                  <a:pt x="3474" y="1864"/>
                  <a:pt x="3584" y="1883"/>
                  <a:pt x="3689" y="1883"/>
                </a:cubicBezTo>
                <a:lnTo>
                  <a:pt x="5846" y="1883"/>
                </a:lnTo>
                <a:lnTo>
                  <a:pt x="4012" y="2536"/>
                </a:lnTo>
                <a:cubicBezTo>
                  <a:pt x="3955" y="2557"/>
                  <a:pt x="3897" y="2566"/>
                  <a:pt x="3840" y="2566"/>
                </a:cubicBezTo>
                <a:cubicBezTo>
                  <a:pt x="3631" y="2566"/>
                  <a:pt x="3434" y="2435"/>
                  <a:pt x="3358" y="2224"/>
                </a:cubicBezTo>
                <a:cubicBezTo>
                  <a:pt x="3310" y="2095"/>
                  <a:pt x="3320" y="1955"/>
                  <a:pt x="3378" y="1830"/>
                </a:cubicBezTo>
                <a:close/>
                <a:moveTo>
                  <a:pt x="5894" y="433"/>
                </a:moveTo>
                <a:cubicBezTo>
                  <a:pt x="6346" y="433"/>
                  <a:pt x="6792" y="577"/>
                  <a:pt x="7153" y="850"/>
                </a:cubicBezTo>
                <a:lnTo>
                  <a:pt x="9510" y="2561"/>
                </a:lnTo>
                <a:cubicBezTo>
                  <a:pt x="10164" y="3040"/>
                  <a:pt x="10928" y="3339"/>
                  <a:pt x="11729" y="3430"/>
                </a:cubicBezTo>
                <a:lnTo>
                  <a:pt x="11729" y="6451"/>
                </a:lnTo>
                <a:lnTo>
                  <a:pt x="9736" y="6451"/>
                </a:lnTo>
                <a:cubicBezTo>
                  <a:pt x="9419" y="6451"/>
                  <a:pt x="9122" y="6325"/>
                  <a:pt x="8896" y="6110"/>
                </a:cubicBezTo>
                <a:lnTo>
                  <a:pt x="7931" y="5173"/>
                </a:lnTo>
                <a:lnTo>
                  <a:pt x="6548" y="3833"/>
                </a:lnTo>
                <a:cubicBezTo>
                  <a:pt x="6317" y="3612"/>
                  <a:pt x="6307" y="3257"/>
                  <a:pt x="6519" y="3022"/>
                </a:cubicBezTo>
                <a:cubicBezTo>
                  <a:pt x="6635" y="2893"/>
                  <a:pt x="6794" y="2829"/>
                  <a:pt x="6952" y="2829"/>
                </a:cubicBezTo>
                <a:cubicBezTo>
                  <a:pt x="7055" y="2829"/>
                  <a:pt x="7158" y="2856"/>
                  <a:pt x="7249" y="2911"/>
                </a:cubicBezTo>
                <a:cubicBezTo>
                  <a:pt x="7681" y="3286"/>
                  <a:pt x="7378" y="3011"/>
                  <a:pt x="8776" y="4303"/>
                </a:cubicBezTo>
                <a:cubicBezTo>
                  <a:pt x="8817" y="4342"/>
                  <a:pt x="8869" y="4362"/>
                  <a:pt x="8920" y="4362"/>
                </a:cubicBezTo>
                <a:cubicBezTo>
                  <a:pt x="8978" y="4362"/>
                  <a:pt x="9036" y="4338"/>
                  <a:pt x="9078" y="4290"/>
                </a:cubicBezTo>
                <a:cubicBezTo>
                  <a:pt x="9160" y="4203"/>
                  <a:pt x="9155" y="4068"/>
                  <a:pt x="9069" y="3986"/>
                </a:cubicBezTo>
                <a:cubicBezTo>
                  <a:pt x="7211" y="2272"/>
                  <a:pt x="8267" y="3223"/>
                  <a:pt x="6413" y="1614"/>
                </a:cubicBezTo>
                <a:cubicBezTo>
                  <a:pt x="6298" y="1508"/>
                  <a:pt x="6149" y="1455"/>
                  <a:pt x="5990" y="1455"/>
                </a:cubicBezTo>
                <a:lnTo>
                  <a:pt x="3689" y="1455"/>
                </a:lnTo>
                <a:cubicBezTo>
                  <a:pt x="3407" y="1455"/>
                  <a:pt x="3176" y="1225"/>
                  <a:pt x="3176" y="942"/>
                </a:cubicBezTo>
                <a:cubicBezTo>
                  <a:pt x="3176" y="659"/>
                  <a:pt x="3407" y="433"/>
                  <a:pt x="3689" y="433"/>
                </a:cubicBezTo>
                <a:close/>
                <a:moveTo>
                  <a:pt x="5473" y="5432"/>
                </a:moveTo>
                <a:cubicBezTo>
                  <a:pt x="5526" y="5432"/>
                  <a:pt x="5580" y="5435"/>
                  <a:pt x="5635" y="5442"/>
                </a:cubicBezTo>
                <a:cubicBezTo>
                  <a:pt x="6293" y="5533"/>
                  <a:pt x="6524" y="6052"/>
                  <a:pt x="6566" y="6095"/>
                </a:cubicBezTo>
                <a:cubicBezTo>
                  <a:pt x="6678" y="6211"/>
                  <a:pt x="6801" y="6260"/>
                  <a:pt x="6917" y="6260"/>
                </a:cubicBezTo>
                <a:cubicBezTo>
                  <a:pt x="7070" y="6260"/>
                  <a:pt x="7209" y="6174"/>
                  <a:pt x="7291" y="6043"/>
                </a:cubicBezTo>
                <a:cubicBezTo>
                  <a:pt x="7412" y="5846"/>
                  <a:pt x="7566" y="5691"/>
                  <a:pt x="7743" y="5591"/>
                </a:cubicBezTo>
                <a:lnTo>
                  <a:pt x="8541" y="6364"/>
                </a:lnTo>
                <a:cubicBezTo>
                  <a:pt x="8843" y="6653"/>
                  <a:pt x="9136" y="6826"/>
                  <a:pt x="9568" y="6868"/>
                </a:cubicBezTo>
                <a:cubicBezTo>
                  <a:pt x="9453" y="8280"/>
                  <a:pt x="8142" y="9404"/>
                  <a:pt x="6912" y="9995"/>
                </a:cubicBezTo>
                <a:cubicBezTo>
                  <a:pt x="6615" y="9856"/>
                  <a:pt x="6331" y="9688"/>
                  <a:pt x="6063" y="9506"/>
                </a:cubicBezTo>
                <a:cubicBezTo>
                  <a:pt x="6019" y="9466"/>
                  <a:pt x="4848" y="8329"/>
                  <a:pt x="4790" y="8271"/>
                </a:cubicBezTo>
                <a:cubicBezTo>
                  <a:pt x="4761" y="8247"/>
                  <a:pt x="4247" y="7555"/>
                  <a:pt x="4242" y="6657"/>
                </a:cubicBezTo>
                <a:cubicBezTo>
                  <a:pt x="4242" y="5981"/>
                  <a:pt x="4799" y="5432"/>
                  <a:pt x="5473" y="5432"/>
                </a:cubicBezTo>
                <a:close/>
                <a:moveTo>
                  <a:pt x="1111" y="7517"/>
                </a:moveTo>
                <a:cubicBezTo>
                  <a:pt x="1173" y="7517"/>
                  <a:pt x="1226" y="7570"/>
                  <a:pt x="1226" y="7632"/>
                </a:cubicBezTo>
                <a:lnTo>
                  <a:pt x="1226" y="11791"/>
                </a:lnTo>
                <a:cubicBezTo>
                  <a:pt x="1226" y="11854"/>
                  <a:pt x="1173" y="11902"/>
                  <a:pt x="1111" y="11902"/>
                </a:cubicBezTo>
                <a:lnTo>
                  <a:pt x="568" y="11902"/>
                </a:lnTo>
                <a:cubicBezTo>
                  <a:pt x="496" y="11902"/>
                  <a:pt x="433" y="11840"/>
                  <a:pt x="433" y="11763"/>
                </a:cubicBezTo>
                <a:lnTo>
                  <a:pt x="433" y="7657"/>
                </a:lnTo>
                <a:cubicBezTo>
                  <a:pt x="433" y="7579"/>
                  <a:pt x="496" y="7517"/>
                  <a:pt x="568" y="7517"/>
                </a:cubicBezTo>
                <a:close/>
                <a:moveTo>
                  <a:pt x="9546" y="12126"/>
                </a:moveTo>
                <a:cubicBezTo>
                  <a:pt x="9899" y="12126"/>
                  <a:pt x="10175" y="12506"/>
                  <a:pt x="10006" y="12858"/>
                </a:cubicBezTo>
                <a:cubicBezTo>
                  <a:pt x="9879" y="12815"/>
                  <a:pt x="9868" y="12807"/>
                  <a:pt x="9247" y="12807"/>
                </a:cubicBezTo>
                <a:cubicBezTo>
                  <a:pt x="8905" y="12807"/>
                  <a:pt x="8377" y="12809"/>
                  <a:pt x="7541" y="12809"/>
                </a:cubicBezTo>
                <a:lnTo>
                  <a:pt x="9372" y="12157"/>
                </a:lnTo>
                <a:cubicBezTo>
                  <a:pt x="9431" y="12135"/>
                  <a:pt x="9490" y="12126"/>
                  <a:pt x="9546" y="12126"/>
                </a:cubicBezTo>
                <a:close/>
                <a:moveTo>
                  <a:pt x="3689" y="0"/>
                </a:moveTo>
                <a:cubicBezTo>
                  <a:pt x="3170" y="0"/>
                  <a:pt x="2749" y="423"/>
                  <a:pt x="2749" y="942"/>
                </a:cubicBezTo>
                <a:cubicBezTo>
                  <a:pt x="2749" y="1196"/>
                  <a:pt x="2849" y="1432"/>
                  <a:pt x="3013" y="1599"/>
                </a:cubicBezTo>
                <a:cubicBezTo>
                  <a:pt x="2888" y="1835"/>
                  <a:pt x="2864" y="2113"/>
                  <a:pt x="2955" y="2368"/>
                </a:cubicBezTo>
                <a:cubicBezTo>
                  <a:pt x="3091" y="2753"/>
                  <a:pt x="3452" y="2996"/>
                  <a:pt x="3839" y="2996"/>
                </a:cubicBezTo>
                <a:cubicBezTo>
                  <a:pt x="3944" y="2996"/>
                  <a:pt x="4051" y="2978"/>
                  <a:pt x="4156" y="2940"/>
                </a:cubicBezTo>
                <a:lnTo>
                  <a:pt x="6327" y="2171"/>
                </a:lnTo>
                <a:cubicBezTo>
                  <a:pt x="6346" y="2166"/>
                  <a:pt x="6365" y="2162"/>
                  <a:pt x="6389" y="2162"/>
                </a:cubicBezTo>
                <a:lnTo>
                  <a:pt x="6697" y="2430"/>
                </a:lnTo>
                <a:cubicBezTo>
                  <a:pt x="6509" y="2479"/>
                  <a:pt x="6336" y="2585"/>
                  <a:pt x="6202" y="2733"/>
                </a:cubicBezTo>
                <a:cubicBezTo>
                  <a:pt x="5827" y="3142"/>
                  <a:pt x="5850" y="3761"/>
                  <a:pt x="6245" y="4146"/>
                </a:cubicBezTo>
                <a:lnTo>
                  <a:pt x="7422" y="5283"/>
                </a:lnTo>
                <a:cubicBezTo>
                  <a:pt x="7229" y="5418"/>
                  <a:pt x="7061" y="5596"/>
                  <a:pt x="6927" y="5812"/>
                </a:cubicBezTo>
                <a:cubicBezTo>
                  <a:pt x="6922" y="5817"/>
                  <a:pt x="6917" y="5826"/>
                  <a:pt x="6912" y="5826"/>
                </a:cubicBezTo>
                <a:cubicBezTo>
                  <a:pt x="6908" y="5826"/>
                  <a:pt x="6903" y="5822"/>
                  <a:pt x="6894" y="5812"/>
                </a:cubicBezTo>
                <a:cubicBezTo>
                  <a:pt x="6563" y="5256"/>
                  <a:pt x="6024" y="4999"/>
                  <a:pt x="5488" y="4999"/>
                </a:cubicBezTo>
                <a:cubicBezTo>
                  <a:pt x="4387" y="4999"/>
                  <a:pt x="3300" y="6081"/>
                  <a:pt x="4070" y="7868"/>
                </a:cubicBezTo>
                <a:cubicBezTo>
                  <a:pt x="3884" y="7820"/>
                  <a:pt x="3747" y="7814"/>
                  <a:pt x="3600" y="7814"/>
                </a:cubicBezTo>
                <a:cubicBezTo>
                  <a:pt x="3556" y="7814"/>
                  <a:pt x="3512" y="7815"/>
                  <a:pt x="3464" y="7815"/>
                </a:cubicBezTo>
                <a:cubicBezTo>
                  <a:pt x="3343" y="7815"/>
                  <a:pt x="3248" y="7910"/>
                  <a:pt x="3248" y="8031"/>
                </a:cubicBezTo>
                <a:cubicBezTo>
                  <a:pt x="3248" y="8147"/>
                  <a:pt x="3343" y="8242"/>
                  <a:pt x="3464" y="8242"/>
                </a:cubicBezTo>
                <a:cubicBezTo>
                  <a:pt x="3497" y="8242"/>
                  <a:pt x="3533" y="8242"/>
                  <a:pt x="3571" y="8242"/>
                </a:cubicBezTo>
                <a:cubicBezTo>
                  <a:pt x="3805" y="8242"/>
                  <a:pt x="4138" y="8263"/>
                  <a:pt x="4467" y="8564"/>
                </a:cubicBezTo>
                <a:cubicBezTo>
                  <a:pt x="4502" y="8593"/>
                  <a:pt x="5774" y="9827"/>
                  <a:pt x="5774" y="9827"/>
                </a:cubicBezTo>
                <a:lnTo>
                  <a:pt x="6841" y="10860"/>
                </a:lnTo>
                <a:cubicBezTo>
                  <a:pt x="7071" y="11080"/>
                  <a:pt x="7080" y="11436"/>
                  <a:pt x="6869" y="11672"/>
                </a:cubicBezTo>
                <a:cubicBezTo>
                  <a:pt x="6755" y="11798"/>
                  <a:pt x="6596" y="11863"/>
                  <a:pt x="6435" y="11863"/>
                </a:cubicBezTo>
                <a:cubicBezTo>
                  <a:pt x="6333" y="11863"/>
                  <a:pt x="6231" y="11836"/>
                  <a:pt x="6139" y="11782"/>
                </a:cubicBezTo>
                <a:lnTo>
                  <a:pt x="4607" y="10389"/>
                </a:lnTo>
                <a:cubicBezTo>
                  <a:pt x="4566" y="10351"/>
                  <a:pt x="4515" y="10331"/>
                  <a:pt x="4463" y="10331"/>
                </a:cubicBezTo>
                <a:cubicBezTo>
                  <a:pt x="4406" y="10331"/>
                  <a:pt x="4348" y="10355"/>
                  <a:pt x="4305" y="10404"/>
                </a:cubicBezTo>
                <a:cubicBezTo>
                  <a:pt x="4223" y="10490"/>
                  <a:pt x="4232" y="10625"/>
                  <a:pt x="4319" y="10706"/>
                </a:cubicBezTo>
                <a:cubicBezTo>
                  <a:pt x="4506" y="10874"/>
                  <a:pt x="6433" y="12651"/>
                  <a:pt x="6994" y="13097"/>
                </a:cubicBezTo>
                <a:cubicBezTo>
                  <a:pt x="7109" y="13190"/>
                  <a:pt x="7249" y="13237"/>
                  <a:pt x="7393" y="13237"/>
                </a:cubicBezTo>
                <a:lnTo>
                  <a:pt x="9698" y="13237"/>
                </a:lnTo>
                <a:cubicBezTo>
                  <a:pt x="9977" y="13237"/>
                  <a:pt x="10208" y="13467"/>
                  <a:pt x="10208" y="13751"/>
                </a:cubicBezTo>
                <a:cubicBezTo>
                  <a:pt x="10208" y="14035"/>
                  <a:pt x="9982" y="14260"/>
                  <a:pt x="9698" y="14260"/>
                </a:cubicBezTo>
                <a:lnTo>
                  <a:pt x="7493" y="14260"/>
                </a:lnTo>
                <a:cubicBezTo>
                  <a:pt x="7042" y="14260"/>
                  <a:pt x="6595" y="14112"/>
                  <a:pt x="6231" y="13842"/>
                </a:cubicBezTo>
                <a:lnTo>
                  <a:pt x="3877" y="12128"/>
                </a:lnTo>
                <a:cubicBezTo>
                  <a:pt x="3219" y="11652"/>
                  <a:pt x="2456" y="11355"/>
                  <a:pt x="1653" y="11259"/>
                </a:cubicBezTo>
                <a:lnTo>
                  <a:pt x="1653" y="8242"/>
                </a:lnTo>
                <a:lnTo>
                  <a:pt x="2460" y="8242"/>
                </a:lnTo>
                <a:cubicBezTo>
                  <a:pt x="2580" y="8242"/>
                  <a:pt x="2676" y="8147"/>
                  <a:pt x="2676" y="8031"/>
                </a:cubicBezTo>
                <a:cubicBezTo>
                  <a:pt x="2676" y="7910"/>
                  <a:pt x="2580" y="7815"/>
                  <a:pt x="2460" y="7815"/>
                </a:cubicBezTo>
                <a:lnTo>
                  <a:pt x="1653" y="7815"/>
                </a:lnTo>
                <a:lnTo>
                  <a:pt x="1653" y="7632"/>
                </a:lnTo>
                <a:cubicBezTo>
                  <a:pt x="1653" y="7329"/>
                  <a:pt x="1413" y="7085"/>
                  <a:pt x="1111" y="7085"/>
                </a:cubicBezTo>
                <a:lnTo>
                  <a:pt x="568" y="7085"/>
                </a:lnTo>
                <a:cubicBezTo>
                  <a:pt x="255" y="7085"/>
                  <a:pt x="0" y="7344"/>
                  <a:pt x="0" y="7657"/>
                </a:cubicBezTo>
                <a:lnTo>
                  <a:pt x="0" y="11763"/>
                </a:lnTo>
                <a:cubicBezTo>
                  <a:pt x="0" y="12080"/>
                  <a:pt x="255" y="12334"/>
                  <a:pt x="568" y="12334"/>
                </a:cubicBezTo>
                <a:lnTo>
                  <a:pt x="1111" y="12334"/>
                </a:lnTo>
                <a:cubicBezTo>
                  <a:pt x="1413" y="12334"/>
                  <a:pt x="1653" y="12089"/>
                  <a:pt x="1653" y="11791"/>
                </a:cubicBezTo>
                <a:lnTo>
                  <a:pt x="1653" y="11696"/>
                </a:lnTo>
                <a:cubicBezTo>
                  <a:pt x="2364" y="11787"/>
                  <a:pt x="3041" y="12055"/>
                  <a:pt x="3622" y="12478"/>
                </a:cubicBezTo>
                <a:lnTo>
                  <a:pt x="5976" y="14188"/>
                </a:lnTo>
                <a:cubicBezTo>
                  <a:pt x="6413" y="14515"/>
                  <a:pt x="6951" y="14693"/>
                  <a:pt x="7493" y="14693"/>
                </a:cubicBezTo>
                <a:lnTo>
                  <a:pt x="9698" y="14693"/>
                </a:lnTo>
                <a:cubicBezTo>
                  <a:pt x="10217" y="14693"/>
                  <a:pt x="10640" y="14270"/>
                  <a:pt x="10640" y="13751"/>
                </a:cubicBezTo>
                <a:cubicBezTo>
                  <a:pt x="10640" y="13492"/>
                  <a:pt x="10539" y="13261"/>
                  <a:pt x="10370" y="13093"/>
                </a:cubicBezTo>
                <a:cubicBezTo>
                  <a:pt x="10732" y="12436"/>
                  <a:pt x="10220" y="11697"/>
                  <a:pt x="9549" y="11697"/>
                </a:cubicBezTo>
                <a:cubicBezTo>
                  <a:pt x="9445" y="11697"/>
                  <a:pt x="9337" y="11715"/>
                  <a:pt x="9228" y="11753"/>
                </a:cubicBezTo>
                <a:cubicBezTo>
                  <a:pt x="7140" y="12490"/>
                  <a:pt x="7040" y="12532"/>
                  <a:pt x="7010" y="12532"/>
                </a:cubicBezTo>
                <a:cubicBezTo>
                  <a:pt x="7007" y="12532"/>
                  <a:pt x="7004" y="12531"/>
                  <a:pt x="6999" y="12531"/>
                </a:cubicBezTo>
                <a:lnTo>
                  <a:pt x="6686" y="12262"/>
                </a:lnTo>
                <a:cubicBezTo>
                  <a:pt x="7446" y="12066"/>
                  <a:pt x="7719" y="11109"/>
                  <a:pt x="7138" y="10548"/>
                </a:cubicBezTo>
                <a:lnTo>
                  <a:pt x="7009" y="10423"/>
                </a:lnTo>
                <a:cubicBezTo>
                  <a:pt x="7027" y="10413"/>
                  <a:pt x="7052" y="10408"/>
                  <a:pt x="7071" y="10399"/>
                </a:cubicBezTo>
                <a:cubicBezTo>
                  <a:pt x="8454" y="9741"/>
                  <a:pt x="9885" y="8482"/>
                  <a:pt x="10000" y="6879"/>
                </a:cubicBezTo>
                <a:lnTo>
                  <a:pt x="11729" y="6879"/>
                </a:lnTo>
                <a:lnTo>
                  <a:pt x="11729" y="7061"/>
                </a:lnTo>
                <a:cubicBezTo>
                  <a:pt x="11729" y="7363"/>
                  <a:pt x="11975" y="7608"/>
                  <a:pt x="12272" y="7608"/>
                </a:cubicBezTo>
                <a:lnTo>
                  <a:pt x="12815" y="7608"/>
                </a:lnTo>
                <a:cubicBezTo>
                  <a:pt x="13128" y="7608"/>
                  <a:pt x="13387" y="7349"/>
                  <a:pt x="13387" y="7036"/>
                </a:cubicBezTo>
                <a:lnTo>
                  <a:pt x="13387" y="5485"/>
                </a:lnTo>
                <a:cubicBezTo>
                  <a:pt x="13387" y="5365"/>
                  <a:pt x="13291" y="5269"/>
                  <a:pt x="13170" y="5269"/>
                </a:cubicBezTo>
                <a:cubicBezTo>
                  <a:pt x="13050" y="5269"/>
                  <a:pt x="12955" y="5365"/>
                  <a:pt x="12955" y="5485"/>
                </a:cubicBezTo>
                <a:lnTo>
                  <a:pt x="12955" y="7036"/>
                </a:lnTo>
                <a:cubicBezTo>
                  <a:pt x="12955" y="7114"/>
                  <a:pt x="12892" y="7176"/>
                  <a:pt x="12815" y="7176"/>
                </a:cubicBezTo>
                <a:lnTo>
                  <a:pt x="12272" y="7176"/>
                </a:lnTo>
                <a:cubicBezTo>
                  <a:pt x="12210" y="7176"/>
                  <a:pt x="12162" y="7123"/>
                  <a:pt x="12162" y="7061"/>
                </a:cubicBezTo>
                <a:lnTo>
                  <a:pt x="12162" y="2902"/>
                </a:lnTo>
                <a:cubicBezTo>
                  <a:pt x="12162" y="2838"/>
                  <a:pt x="12210" y="2791"/>
                  <a:pt x="12272" y="2791"/>
                </a:cubicBezTo>
                <a:lnTo>
                  <a:pt x="12815" y="2791"/>
                </a:lnTo>
                <a:cubicBezTo>
                  <a:pt x="12892" y="2791"/>
                  <a:pt x="12955" y="2853"/>
                  <a:pt x="12955" y="2931"/>
                </a:cubicBezTo>
                <a:lnTo>
                  <a:pt x="12955" y="4481"/>
                </a:lnTo>
                <a:cubicBezTo>
                  <a:pt x="12955" y="4602"/>
                  <a:pt x="13050" y="4698"/>
                  <a:pt x="13170" y="4698"/>
                </a:cubicBezTo>
                <a:cubicBezTo>
                  <a:pt x="13291" y="4698"/>
                  <a:pt x="13387" y="4602"/>
                  <a:pt x="13387" y="4481"/>
                </a:cubicBezTo>
                <a:lnTo>
                  <a:pt x="13387" y="2931"/>
                </a:lnTo>
                <a:cubicBezTo>
                  <a:pt x="13387" y="2614"/>
                  <a:pt x="13128" y="2359"/>
                  <a:pt x="12815" y="2359"/>
                </a:cubicBezTo>
                <a:lnTo>
                  <a:pt x="12272" y="2359"/>
                </a:lnTo>
                <a:cubicBezTo>
                  <a:pt x="11975" y="2359"/>
                  <a:pt x="11729" y="2603"/>
                  <a:pt x="11729" y="2902"/>
                </a:cubicBezTo>
                <a:lnTo>
                  <a:pt x="11729" y="2997"/>
                </a:lnTo>
                <a:cubicBezTo>
                  <a:pt x="11019" y="2906"/>
                  <a:pt x="10346" y="2637"/>
                  <a:pt x="9765" y="2215"/>
                </a:cubicBezTo>
                <a:lnTo>
                  <a:pt x="7407" y="504"/>
                </a:lnTo>
                <a:cubicBezTo>
                  <a:pt x="6974" y="178"/>
                  <a:pt x="6437" y="0"/>
                  <a:pt x="58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1054;p49">
            <a:extLst>
              <a:ext uri="{FF2B5EF4-FFF2-40B4-BE49-F238E27FC236}">
                <a16:creationId xmlns:a16="http://schemas.microsoft.com/office/drawing/2014/main" id="{DCAD5348-ACB3-4E84-BDA2-0FC3464D461D}"/>
              </a:ext>
            </a:extLst>
          </p:cNvPr>
          <p:cNvGrpSpPr/>
          <p:nvPr/>
        </p:nvGrpSpPr>
        <p:grpSpPr>
          <a:xfrm>
            <a:off x="2494350" y="1907313"/>
            <a:ext cx="376825" cy="340450"/>
            <a:chOff x="4080875" y="1543225"/>
            <a:chExt cx="376825" cy="340450"/>
          </a:xfrm>
        </p:grpSpPr>
        <p:sp>
          <p:nvSpPr>
            <p:cNvPr id="51" name="Google Shape;1055;p49">
              <a:extLst>
                <a:ext uri="{FF2B5EF4-FFF2-40B4-BE49-F238E27FC236}">
                  <a16:creationId xmlns:a16="http://schemas.microsoft.com/office/drawing/2014/main" id="{6B9D0364-7D4C-4D62-A49A-AA3E0CC6D061}"/>
                </a:ext>
              </a:extLst>
            </p:cNvPr>
            <p:cNvSpPr/>
            <p:nvPr/>
          </p:nvSpPr>
          <p:spPr>
            <a:xfrm>
              <a:off x="4080875" y="1543225"/>
              <a:ext cx="376825" cy="340450"/>
            </a:xfrm>
            <a:custGeom>
              <a:avLst/>
              <a:gdLst/>
              <a:ahLst/>
              <a:cxnLst/>
              <a:rect l="l" t="t" r="r" b="b"/>
              <a:pathLst>
                <a:path w="15073" h="13618" extrusionOk="0">
                  <a:moveTo>
                    <a:pt x="10130" y="429"/>
                  </a:moveTo>
                  <a:cubicBezTo>
                    <a:pt x="10418" y="429"/>
                    <a:pt x="10658" y="668"/>
                    <a:pt x="10658" y="956"/>
                  </a:cubicBezTo>
                  <a:cubicBezTo>
                    <a:pt x="10658" y="1250"/>
                    <a:pt x="10418" y="1486"/>
                    <a:pt x="10130" y="1486"/>
                  </a:cubicBezTo>
                  <a:cubicBezTo>
                    <a:pt x="9837" y="1486"/>
                    <a:pt x="9602" y="1250"/>
                    <a:pt x="9602" y="956"/>
                  </a:cubicBezTo>
                  <a:cubicBezTo>
                    <a:pt x="9602" y="668"/>
                    <a:pt x="9837" y="429"/>
                    <a:pt x="10130" y="429"/>
                  </a:cubicBezTo>
                  <a:close/>
                  <a:moveTo>
                    <a:pt x="3745" y="1070"/>
                  </a:moveTo>
                  <a:cubicBezTo>
                    <a:pt x="3834" y="1070"/>
                    <a:pt x="3924" y="1092"/>
                    <a:pt x="4007" y="1140"/>
                  </a:cubicBezTo>
                  <a:cubicBezTo>
                    <a:pt x="4260" y="1284"/>
                    <a:pt x="4347" y="1610"/>
                    <a:pt x="4198" y="1860"/>
                  </a:cubicBezTo>
                  <a:cubicBezTo>
                    <a:pt x="4101" y="2032"/>
                    <a:pt x="3923" y="2127"/>
                    <a:pt x="3740" y="2127"/>
                  </a:cubicBezTo>
                  <a:cubicBezTo>
                    <a:pt x="3651" y="2127"/>
                    <a:pt x="3561" y="2104"/>
                    <a:pt x="3477" y="2057"/>
                  </a:cubicBezTo>
                  <a:cubicBezTo>
                    <a:pt x="3228" y="1907"/>
                    <a:pt x="3142" y="1586"/>
                    <a:pt x="3286" y="1331"/>
                  </a:cubicBezTo>
                  <a:cubicBezTo>
                    <a:pt x="3383" y="1164"/>
                    <a:pt x="3562" y="1070"/>
                    <a:pt x="3745" y="1070"/>
                  </a:cubicBezTo>
                  <a:close/>
                  <a:moveTo>
                    <a:pt x="13876" y="5640"/>
                  </a:moveTo>
                  <a:cubicBezTo>
                    <a:pt x="14414" y="5640"/>
                    <a:pt x="14606" y="6356"/>
                    <a:pt x="14140" y="6624"/>
                  </a:cubicBezTo>
                  <a:cubicBezTo>
                    <a:pt x="14055" y="6674"/>
                    <a:pt x="13964" y="6697"/>
                    <a:pt x="13873" y="6697"/>
                  </a:cubicBezTo>
                  <a:cubicBezTo>
                    <a:pt x="13691" y="6697"/>
                    <a:pt x="13516" y="6602"/>
                    <a:pt x="13420" y="6432"/>
                  </a:cubicBezTo>
                  <a:cubicBezTo>
                    <a:pt x="13213" y="6081"/>
                    <a:pt x="13468" y="5640"/>
                    <a:pt x="13876" y="5640"/>
                  </a:cubicBezTo>
                  <a:close/>
                  <a:moveTo>
                    <a:pt x="1101" y="6922"/>
                  </a:moveTo>
                  <a:cubicBezTo>
                    <a:pt x="1643" y="6922"/>
                    <a:pt x="1835" y="7638"/>
                    <a:pt x="1369" y="7907"/>
                  </a:cubicBezTo>
                  <a:cubicBezTo>
                    <a:pt x="1286" y="7955"/>
                    <a:pt x="1195" y="7977"/>
                    <a:pt x="1105" y="7977"/>
                  </a:cubicBezTo>
                  <a:cubicBezTo>
                    <a:pt x="922" y="7977"/>
                    <a:pt x="744" y="7883"/>
                    <a:pt x="644" y="7715"/>
                  </a:cubicBezTo>
                  <a:cubicBezTo>
                    <a:pt x="442" y="7360"/>
                    <a:pt x="697" y="6922"/>
                    <a:pt x="1101" y="6922"/>
                  </a:cubicBezTo>
                  <a:close/>
                  <a:moveTo>
                    <a:pt x="11240" y="11490"/>
                  </a:moveTo>
                  <a:cubicBezTo>
                    <a:pt x="11643" y="11490"/>
                    <a:pt x="11897" y="11931"/>
                    <a:pt x="11695" y="12282"/>
                  </a:cubicBezTo>
                  <a:cubicBezTo>
                    <a:pt x="11596" y="12452"/>
                    <a:pt x="11419" y="12547"/>
                    <a:pt x="11238" y="12547"/>
                  </a:cubicBezTo>
                  <a:cubicBezTo>
                    <a:pt x="11149" y="12547"/>
                    <a:pt x="11058" y="12524"/>
                    <a:pt x="10975" y="12474"/>
                  </a:cubicBezTo>
                  <a:cubicBezTo>
                    <a:pt x="10509" y="12206"/>
                    <a:pt x="10697" y="11490"/>
                    <a:pt x="11240" y="11490"/>
                  </a:cubicBezTo>
                  <a:close/>
                  <a:moveTo>
                    <a:pt x="4851" y="12128"/>
                  </a:moveTo>
                  <a:cubicBezTo>
                    <a:pt x="5140" y="12128"/>
                    <a:pt x="5379" y="12368"/>
                    <a:pt x="5379" y="12656"/>
                  </a:cubicBezTo>
                  <a:cubicBezTo>
                    <a:pt x="5379" y="12950"/>
                    <a:pt x="5140" y="13185"/>
                    <a:pt x="4851" y="13185"/>
                  </a:cubicBezTo>
                  <a:cubicBezTo>
                    <a:pt x="4559" y="13185"/>
                    <a:pt x="4324" y="12950"/>
                    <a:pt x="4324" y="12656"/>
                  </a:cubicBezTo>
                  <a:cubicBezTo>
                    <a:pt x="4324" y="12368"/>
                    <a:pt x="4559" y="12128"/>
                    <a:pt x="4851" y="12128"/>
                  </a:cubicBezTo>
                  <a:close/>
                  <a:moveTo>
                    <a:pt x="10130" y="1"/>
                  </a:moveTo>
                  <a:cubicBezTo>
                    <a:pt x="9602" y="1"/>
                    <a:pt x="9169" y="429"/>
                    <a:pt x="9169" y="956"/>
                  </a:cubicBezTo>
                  <a:cubicBezTo>
                    <a:pt x="9169" y="1264"/>
                    <a:pt x="9314" y="1539"/>
                    <a:pt x="9540" y="1716"/>
                  </a:cubicBezTo>
                  <a:lnTo>
                    <a:pt x="9150" y="2599"/>
                  </a:lnTo>
                  <a:cubicBezTo>
                    <a:pt x="8828" y="2475"/>
                    <a:pt x="8492" y="2388"/>
                    <a:pt x="8141" y="2340"/>
                  </a:cubicBezTo>
                  <a:cubicBezTo>
                    <a:pt x="8133" y="2339"/>
                    <a:pt x="8124" y="2338"/>
                    <a:pt x="8116" y="2338"/>
                  </a:cubicBezTo>
                  <a:cubicBezTo>
                    <a:pt x="8010" y="2338"/>
                    <a:pt x="7914" y="2416"/>
                    <a:pt x="7902" y="2523"/>
                  </a:cubicBezTo>
                  <a:cubicBezTo>
                    <a:pt x="7887" y="2643"/>
                    <a:pt x="7968" y="2749"/>
                    <a:pt x="8084" y="2767"/>
                  </a:cubicBezTo>
                  <a:cubicBezTo>
                    <a:pt x="10120" y="3046"/>
                    <a:pt x="11652" y="4804"/>
                    <a:pt x="11652" y="6859"/>
                  </a:cubicBezTo>
                  <a:cubicBezTo>
                    <a:pt x="11652" y="9223"/>
                    <a:pt x="9703" y="10994"/>
                    <a:pt x="7521" y="10994"/>
                  </a:cubicBezTo>
                  <a:cubicBezTo>
                    <a:pt x="7006" y="10994"/>
                    <a:pt x="6479" y="10896"/>
                    <a:pt x="5960" y="10683"/>
                  </a:cubicBezTo>
                  <a:lnTo>
                    <a:pt x="6086" y="10395"/>
                  </a:lnTo>
                  <a:cubicBezTo>
                    <a:pt x="6133" y="10289"/>
                    <a:pt x="6086" y="10160"/>
                    <a:pt x="5975" y="10111"/>
                  </a:cubicBezTo>
                  <a:cubicBezTo>
                    <a:pt x="5948" y="10099"/>
                    <a:pt x="5918" y="10092"/>
                    <a:pt x="5889" y="10092"/>
                  </a:cubicBezTo>
                  <a:cubicBezTo>
                    <a:pt x="5807" y="10092"/>
                    <a:pt x="5728" y="10140"/>
                    <a:pt x="5692" y="10222"/>
                  </a:cubicBezTo>
                  <a:lnTo>
                    <a:pt x="5572" y="10501"/>
                  </a:lnTo>
                  <a:cubicBezTo>
                    <a:pt x="4433" y="9885"/>
                    <a:pt x="3612" y="8761"/>
                    <a:pt x="3430" y="7431"/>
                  </a:cubicBezTo>
                  <a:lnTo>
                    <a:pt x="3728" y="7398"/>
                  </a:lnTo>
                  <a:cubicBezTo>
                    <a:pt x="3843" y="7389"/>
                    <a:pt x="3929" y="7278"/>
                    <a:pt x="3920" y="7163"/>
                  </a:cubicBezTo>
                  <a:cubicBezTo>
                    <a:pt x="3906" y="7051"/>
                    <a:pt x="3814" y="6969"/>
                    <a:pt x="3704" y="6969"/>
                  </a:cubicBezTo>
                  <a:cubicBezTo>
                    <a:pt x="3696" y="6969"/>
                    <a:pt x="3688" y="6969"/>
                    <a:pt x="3679" y="6970"/>
                  </a:cubicBezTo>
                  <a:lnTo>
                    <a:pt x="3391" y="7004"/>
                  </a:lnTo>
                  <a:cubicBezTo>
                    <a:pt x="3348" y="5649"/>
                    <a:pt x="3943" y="4420"/>
                    <a:pt x="4938" y="3627"/>
                  </a:cubicBezTo>
                  <a:lnTo>
                    <a:pt x="5102" y="3849"/>
                  </a:lnTo>
                  <a:cubicBezTo>
                    <a:pt x="5142" y="3906"/>
                    <a:pt x="5207" y="3936"/>
                    <a:pt x="5273" y="3936"/>
                  </a:cubicBezTo>
                  <a:cubicBezTo>
                    <a:pt x="5316" y="3936"/>
                    <a:pt x="5361" y="3923"/>
                    <a:pt x="5399" y="3896"/>
                  </a:cubicBezTo>
                  <a:cubicBezTo>
                    <a:pt x="5495" y="3824"/>
                    <a:pt x="5519" y="3690"/>
                    <a:pt x="5447" y="3594"/>
                  </a:cubicBezTo>
                  <a:lnTo>
                    <a:pt x="5288" y="3377"/>
                  </a:lnTo>
                  <a:cubicBezTo>
                    <a:pt x="5827" y="3031"/>
                    <a:pt x="6450" y="2811"/>
                    <a:pt x="7128" y="2749"/>
                  </a:cubicBezTo>
                  <a:cubicBezTo>
                    <a:pt x="7248" y="2734"/>
                    <a:pt x="7334" y="2628"/>
                    <a:pt x="7325" y="2513"/>
                  </a:cubicBezTo>
                  <a:cubicBezTo>
                    <a:pt x="7315" y="2399"/>
                    <a:pt x="7221" y="2316"/>
                    <a:pt x="7109" y="2316"/>
                  </a:cubicBezTo>
                  <a:cubicBezTo>
                    <a:pt x="7103" y="2316"/>
                    <a:pt x="7097" y="2316"/>
                    <a:pt x="7090" y="2317"/>
                  </a:cubicBezTo>
                  <a:cubicBezTo>
                    <a:pt x="6350" y="2388"/>
                    <a:pt x="5649" y="2634"/>
                    <a:pt x="5038" y="3031"/>
                  </a:cubicBezTo>
                  <a:lnTo>
                    <a:pt x="4457" y="2239"/>
                  </a:lnTo>
                  <a:cubicBezTo>
                    <a:pt x="4861" y="1783"/>
                    <a:pt x="4750" y="1072"/>
                    <a:pt x="4222" y="770"/>
                  </a:cubicBezTo>
                  <a:cubicBezTo>
                    <a:pt x="4071" y="681"/>
                    <a:pt x="3906" y="639"/>
                    <a:pt x="3742" y="639"/>
                  </a:cubicBezTo>
                  <a:cubicBezTo>
                    <a:pt x="3411" y="639"/>
                    <a:pt x="3088" y="812"/>
                    <a:pt x="2911" y="1120"/>
                  </a:cubicBezTo>
                  <a:cubicBezTo>
                    <a:pt x="2522" y="1791"/>
                    <a:pt x="3051" y="2557"/>
                    <a:pt x="3736" y="2557"/>
                  </a:cubicBezTo>
                  <a:cubicBezTo>
                    <a:pt x="3855" y="2557"/>
                    <a:pt x="3978" y="2534"/>
                    <a:pt x="4102" y="2484"/>
                  </a:cubicBezTo>
                  <a:lnTo>
                    <a:pt x="4688" y="3281"/>
                  </a:lnTo>
                  <a:cubicBezTo>
                    <a:pt x="3550" y="4184"/>
                    <a:pt x="2901" y="5573"/>
                    <a:pt x="2963" y="7047"/>
                  </a:cubicBezTo>
                  <a:lnTo>
                    <a:pt x="2012" y="7148"/>
                  </a:lnTo>
                  <a:cubicBezTo>
                    <a:pt x="1869" y="6709"/>
                    <a:pt x="1486" y="6491"/>
                    <a:pt x="1104" y="6491"/>
                  </a:cubicBezTo>
                  <a:cubicBezTo>
                    <a:pt x="703" y="6491"/>
                    <a:pt x="303" y="6729"/>
                    <a:pt x="178" y="7201"/>
                  </a:cubicBezTo>
                  <a:cubicBezTo>
                    <a:pt x="1" y="7854"/>
                    <a:pt x="521" y="8407"/>
                    <a:pt x="1105" y="8407"/>
                  </a:cubicBezTo>
                  <a:cubicBezTo>
                    <a:pt x="1263" y="8407"/>
                    <a:pt x="1425" y="8366"/>
                    <a:pt x="1580" y="8276"/>
                  </a:cubicBezTo>
                  <a:cubicBezTo>
                    <a:pt x="1835" y="8132"/>
                    <a:pt x="2012" y="7883"/>
                    <a:pt x="2052" y="7580"/>
                  </a:cubicBezTo>
                  <a:lnTo>
                    <a:pt x="3003" y="7475"/>
                  </a:lnTo>
                  <a:cubicBezTo>
                    <a:pt x="3204" y="8959"/>
                    <a:pt x="4122" y="10222"/>
                    <a:pt x="5394" y="10894"/>
                  </a:cubicBezTo>
                  <a:lnTo>
                    <a:pt x="5029" y="11716"/>
                  </a:lnTo>
                  <a:cubicBezTo>
                    <a:pt x="4971" y="11705"/>
                    <a:pt x="4914" y="11701"/>
                    <a:pt x="4851" y="11701"/>
                  </a:cubicBezTo>
                  <a:cubicBezTo>
                    <a:pt x="4324" y="11701"/>
                    <a:pt x="3891" y="12128"/>
                    <a:pt x="3891" y="12656"/>
                  </a:cubicBezTo>
                  <a:cubicBezTo>
                    <a:pt x="3891" y="13185"/>
                    <a:pt x="4324" y="13618"/>
                    <a:pt x="4851" y="13618"/>
                  </a:cubicBezTo>
                  <a:cubicBezTo>
                    <a:pt x="5379" y="13618"/>
                    <a:pt x="5807" y="13185"/>
                    <a:pt x="5807" y="12656"/>
                  </a:cubicBezTo>
                  <a:cubicBezTo>
                    <a:pt x="5807" y="12345"/>
                    <a:pt x="5658" y="12066"/>
                    <a:pt x="5423" y="11893"/>
                  </a:cubicBezTo>
                  <a:lnTo>
                    <a:pt x="5783" y="11077"/>
                  </a:lnTo>
                  <a:cubicBezTo>
                    <a:pt x="6321" y="11297"/>
                    <a:pt x="6907" y="11417"/>
                    <a:pt x="7522" y="11417"/>
                  </a:cubicBezTo>
                  <a:cubicBezTo>
                    <a:pt x="8434" y="11417"/>
                    <a:pt x="9285" y="11149"/>
                    <a:pt x="9995" y="10688"/>
                  </a:cubicBezTo>
                  <a:lnTo>
                    <a:pt x="10514" y="11394"/>
                  </a:lnTo>
                  <a:cubicBezTo>
                    <a:pt x="10307" y="11629"/>
                    <a:pt x="10225" y="11951"/>
                    <a:pt x="10312" y="12268"/>
                  </a:cubicBezTo>
                  <a:cubicBezTo>
                    <a:pt x="10434" y="12726"/>
                    <a:pt x="10837" y="12978"/>
                    <a:pt x="11243" y="12978"/>
                  </a:cubicBezTo>
                  <a:cubicBezTo>
                    <a:pt x="11559" y="12978"/>
                    <a:pt x="11878" y="12825"/>
                    <a:pt x="12065" y="12498"/>
                  </a:cubicBezTo>
                  <a:cubicBezTo>
                    <a:pt x="12455" y="11823"/>
                    <a:pt x="11927" y="11059"/>
                    <a:pt x="11243" y="11059"/>
                  </a:cubicBezTo>
                  <a:cubicBezTo>
                    <a:pt x="11119" y="11059"/>
                    <a:pt x="10989" y="11084"/>
                    <a:pt x="10859" y="11139"/>
                  </a:cubicBezTo>
                  <a:lnTo>
                    <a:pt x="10346" y="10437"/>
                  </a:lnTo>
                  <a:cubicBezTo>
                    <a:pt x="11489" y="9530"/>
                    <a:pt x="12167" y="8114"/>
                    <a:pt x="12075" y="6582"/>
                  </a:cubicBezTo>
                  <a:lnTo>
                    <a:pt x="12969" y="6480"/>
                  </a:lnTo>
                  <a:cubicBezTo>
                    <a:pt x="13107" y="6870"/>
                    <a:pt x="13468" y="7129"/>
                    <a:pt x="13876" y="7129"/>
                  </a:cubicBezTo>
                  <a:cubicBezTo>
                    <a:pt x="14616" y="7129"/>
                    <a:pt x="15073" y="6327"/>
                    <a:pt x="14707" y="5688"/>
                  </a:cubicBezTo>
                  <a:cubicBezTo>
                    <a:pt x="14518" y="5362"/>
                    <a:pt x="14200" y="5211"/>
                    <a:pt x="13883" y="5211"/>
                  </a:cubicBezTo>
                  <a:cubicBezTo>
                    <a:pt x="13434" y="5211"/>
                    <a:pt x="12990" y="5515"/>
                    <a:pt x="12925" y="6053"/>
                  </a:cubicBezTo>
                  <a:lnTo>
                    <a:pt x="12027" y="6149"/>
                  </a:lnTo>
                  <a:cubicBezTo>
                    <a:pt x="11797" y="4689"/>
                    <a:pt x="10874" y="3430"/>
                    <a:pt x="9544" y="2772"/>
                  </a:cubicBezTo>
                  <a:lnTo>
                    <a:pt x="9933" y="1898"/>
                  </a:lnTo>
                  <a:cubicBezTo>
                    <a:pt x="9999" y="1912"/>
                    <a:pt x="10064" y="1919"/>
                    <a:pt x="10129" y="1919"/>
                  </a:cubicBezTo>
                  <a:cubicBezTo>
                    <a:pt x="10645" y="1919"/>
                    <a:pt x="11085" y="1494"/>
                    <a:pt x="11085" y="956"/>
                  </a:cubicBezTo>
                  <a:cubicBezTo>
                    <a:pt x="11085" y="429"/>
                    <a:pt x="10658" y="1"/>
                    <a:pt x="10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6;p49">
              <a:extLst>
                <a:ext uri="{FF2B5EF4-FFF2-40B4-BE49-F238E27FC236}">
                  <a16:creationId xmlns:a16="http://schemas.microsoft.com/office/drawing/2014/main" id="{2EB37F20-EC97-429E-A6C9-D764EA53A432}"/>
                </a:ext>
              </a:extLst>
            </p:cNvPr>
            <p:cNvSpPr/>
            <p:nvPr/>
          </p:nvSpPr>
          <p:spPr>
            <a:xfrm>
              <a:off x="4232525" y="1742675"/>
              <a:ext cx="47075" cy="47100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428"/>
                  </a:moveTo>
                  <a:cubicBezTo>
                    <a:pt x="1226" y="428"/>
                    <a:pt x="1451" y="659"/>
                    <a:pt x="1451" y="942"/>
                  </a:cubicBezTo>
                  <a:cubicBezTo>
                    <a:pt x="1451" y="1220"/>
                    <a:pt x="1226" y="1451"/>
                    <a:pt x="942" y="1451"/>
                  </a:cubicBezTo>
                  <a:cubicBezTo>
                    <a:pt x="659" y="1451"/>
                    <a:pt x="428" y="1220"/>
                    <a:pt x="428" y="942"/>
                  </a:cubicBezTo>
                  <a:cubicBezTo>
                    <a:pt x="428" y="659"/>
                    <a:pt x="659" y="428"/>
                    <a:pt x="942" y="428"/>
                  </a:cubicBezTo>
                  <a:close/>
                  <a:moveTo>
                    <a:pt x="942" y="1"/>
                  </a:moveTo>
                  <a:cubicBezTo>
                    <a:pt x="423" y="1"/>
                    <a:pt x="0" y="424"/>
                    <a:pt x="0" y="942"/>
                  </a:cubicBezTo>
                  <a:cubicBezTo>
                    <a:pt x="0" y="1461"/>
                    <a:pt x="423" y="1883"/>
                    <a:pt x="942" y="1883"/>
                  </a:cubicBezTo>
                  <a:cubicBezTo>
                    <a:pt x="1461" y="1883"/>
                    <a:pt x="1883" y="1461"/>
                    <a:pt x="1883" y="942"/>
                  </a:cubicBezTo>
                  <a:cubicBezTo>
                    <a:pt x="1883" y="424"/>
                    <a:pt x="1461" y="1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7;p49">
              <a:extLst>
                <a:ext uri="{FF2B5EF4-FFF2-40B4-BE49-F238E27FC236}">
                  <a16:creationId xmlns:a16="http://schemas.microsoft.com/office/drawing/2014/main" id="{3EB8F0C0-7A73-4181-AC28-29195E9E0AF9}"/>
                </a:ext>
              </a:extLst>
            </p:cNvPr>
            <p:cNvSpPr/>
            <p:nvPr/>
          </p:nvSpPr>
          <p:spPr>
            <a:xfrm>
              <a:off x="4291100" y="17111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26" y="428"/>
                  </a:moveTo>
                  <a:cubicBezTo>
                    <a:pt x="736" y="428"/>
                    <a:pt x="823" y="519"/>
                    <a:pt x="823" y="625"/>
                  </a:cubicBezTo>
                  <a:cubicBezTo>
                    <a:pt x="823" y="736"/>
                    <a:pt x="736" y="822"/>
                    <a:pt x="626" y="822"/>
                  </a:cubicBezTo>
                  <a:cubicBezTo>
                    <a:pt x="520" y="822"/>
                    <a:pt x="429" y="736"/>
                    <a:pt x="429" y="625"/>
                  </a:cubicBezTo>
                  <a:cubicBezTo>
                    <a:pt x="429" y="519"/>
                    <a:pt x="520" y="428"/>
                    <a:pt x="626" y="428"/>
                  </a:cubicBezTo>
                  <a:close/>
                  <a:moveTo>
                    <a:pt x="626" y="0"/>
                  </a:moveTo>
                  <a:cubicBezTo>
                    <a:pt x="280" y="0"/>
                    <a:pt x="1" y="279"/>
                    <a:pt x="1" y="625"/>
                  </a:cubicBezTo>
                  <a:cubicBezTo>
                    <a:pt x="1" y="971"/>
                    <a:pt x="280" y="1255"/>
                    <a:pt x="626" y="1255"/>
                  </a:cubicBezTo>
                  <a:cubicBezTo>
                    <a:pt x="971" y="1255"/>
                    <a:pt x="1255" y="971"/>
                    <a:pt x="1255" y="625"/>
                  </a:cubicBezTo>
                  <a:cubicBezTo>
                    <a:pt x="1255" y="279"/>
                    <a:pt x="971" y="0"/>
                    <a:pt x="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8;p49">
              <a:extLst>
                <a:ext uri="{FF2B5EF4-FFF2-40B4-BE49-F238E27FC236}">
                  <a16:creationId xmlns:a16="http://schemas.microsoft.com/office/drawing/2014/main" id="{3B40C449-5467-4996-A5C7-71F8C3FD3B9E}"/>
                </a:ext>
              </a:extLst>
            </p:cNvPr>
            <p:cNvSpPr/>
            <p:nvPr/>
          </p:nvSpPr>
          <p:spPr>
            <a:xfrm>
              <a:off x="4196725" y="1706050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8" y="433"/>
                  </a:moveTo>
                  <a:cubicBezTo>
                    <a:pt x="641" y="433"/>
                    <a:pt x="703" y="491"/>
                    <a:pt x="703" y="568"/>
                  </a:cubicBezTo>
                  <a:cubicBezTo>
                    <a:pt x="703" y="639"/>
                    <a:pt x="641" y="703"/>
                    <a:pt x="568" y="703"/>
                  </a:cubicBezTo>
                  <a:cubicBezTo>
                    <a:pt x="491" y="703"/>
                    <a:pt x="433" y="639"/>
                    <a:pt x="433" y="568"/>
                  </a:cubicBezTo>
                  <a:cubicBezTo>
                    <a:pt x="433" y="491"/>
                    <a:pt x="491" y="433"/>
                    <a:pt x="568" y="433"/>
                  </a:cubicBezTo>
                  <a:close/>
                  <a:moveTo>
                    <a:pt x="568" y="1"/>
                  </a:moveTo>
                  <a:cubicBezTo>
                    <a:pt x="256" y="1"/>
                    <a:pt x="1" y="255"/>
                    <a:pt x="1" y="568"/>
                  </a:cubicBezTo>
                  <a:cubicBezTo>
                    <a:pt x="1" y="880"/>
                    <a:pt x="256" y="1129"/>
                    <a:pt x="568" y="1129"/>
                  </a:cubicBezTo>
                  <a:cubicBezTo>
                    <a:pt x="880" y="1129"/>
                    <a:pt x="1130" y="880"/>
                    <a:pt x="1130" y="568"/>
                  </a:cubicBezTo>
                  <a:cubicBezTo>
                    <a:pt x="1130" y="255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9;p49">
              <a:extLst>
                <a:ext uri="{FF2B5EF4-FFF2-40B4-BE49-F238E27FC236}">
                  <a16:creationId xmlns:a16="http://schemas.microsoft.com/office/drawing/2014/main" id="{8016D1A5-62BB-4B17-B84D-13E88A60FE11}"/>
                </a:ext>
              </a:extLst>
            </p:cNvPr>
            <p:cNvSpPr/>
            <p:nvPr/>
          </p:nvSpPr>
          <p:spPr>
            <a:xfrm>
              <a:off x="4291000" y="1654300"/>
              <a:ext cx="34475" cy="34500"/>
            </a:xfrm>
            <a:custGeom>
              <a:avLst/>
              <a:gdLst/>
              <a:ahLst/>
              <a:cxnLst/>
              <a:rect l="l" t="t" r="r" b="b"/>
              <a:pathLst>
                <a:path w="1379" h="1380" extrusionOk="0">
                  <a:moveTo>
                    <a:pt x="692" y="433"/>
                  </a:moveTo>
                  <a:cubicBezTo>
                    <a:pt x="831" y="433"/>
                    <a:pt x="947" y="548"/>
                    <a:pt x="947" y="687"/>
                  </a:cubicBezTo>
                  <a:cubicBezTo>
                    <a:pt x="947" y="831"/>
                    <a:pt x="831" y="947"/>
                    <a:pt x="692" y="947"/>
                  </a:cubicBezTo>
                  <a:cubicBezTo>
                    <a:pt x="548" y="947"/>
                    <a:pt x="433" y="831"/>
                    <a:pt x="433" y="687"/>
                  </a:cubicBezTo>
                  <a:cubicBezTo>
                    <a:pt x="433" y="548"/>
                    <a:pt x="548" y="433"/>
                    <a:pt x="692" y="433"/>
                  </a:cubicBezTo>
                  <a:close/>
                  <a:moveTo>
                    <a:pt x="692" y="0"/>
                  </a:moveTo>
                  <a:cubicBezTo>
                    <a:pt x="313" y="0"/>
                    <a:pt x="0" y="308"/>
                    <a:pt x="0" y="687"/>
                  </a:cubicBezTo>
                  <a:cubicBezTo>
                    <a:pt x="0" y="1067"/>
                    <a:pt x="313" y="1379"/>
                    <a:pt x="692" y="1379"/>
                  </a:cubicBezTo>
                  <a:cubicBezTo>
                    <a:pt x="1071" y="1379"/>
                    <a:pt x="1379" y="1067"/>
                    <a:pt x="1379" y="687"/>
                  </a:cubicBezTo>
                  <a:cubicBezTo>
                    <a:pt x="1379" y="308"/>
                    <a:pt x="1071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60;p49">
              <a:extLst>
                <a:ext uri="{FF2B5EF4-FFF2-40B4-BE49-F238E27FC236}">
                  <a16:creationId xmlns:a16="http://schemas.microsoft.com/office/drawing/2014/main" id="{A1260AB7-AD27-4CA5-A176-3AEEC9E9FD12}"/>
                </a:ext>
              </a:extLst>
            </p:cNvPr>
            <p:cNvSpPr/>
            <p:nvPr/>
          </p:nvSpPr>
          <p:spPr>
            <a:xfrm>
              <a:off x="4303250" y="1754225"/>
              <a:ext cx="15400" cy="14275"/>
            </a:xfrm>
            <a:custGeom>
              <a:avLst/>
              <a:gdLst/>
              <a:ahLst/>
              <a:cxnLst/>
              <a:rect l="l" t="t" r="r" b="b"/>
              <a:pathLst>
                <a:path w="616" h="571" extrusionOk="0">
                  <a:moveTo>
                    <a:pt x="379" y="1"/>
                  </a:moveTo>
                  <a:cubicBezTo>
                    <a:pt x="325" y="1"/>
                    <a:pt x="269" y="21"/>
                    <a:pt x="226" y="62"/>
                  </a:cubicBezTo>
                  <a:lnTo>
                    <a:pt x="87" y="206"/>
                  </a:lnTo>
                  <a:cubicBezTo>
                    <a:pt x="0" y="288"/>
                    <a:pt x="0" y="423"/>
                    <a:pt x="87" y="509"/>
                  </a:cubicBezTo>
                  <a:cubicBezTo>
                    <a:pt x="128" y="550"/>
                    <a:pt x="183" y="571"/>
                    <a:pt x="238" y="571"/>
                  </a:cubicBezTo>
                  <a:cubicBezTo>
                    <a:pt x="294" y="571"/>
                    <a:pt x="349" y="550"/>
                    <a:pt x="390" y="509"/>
                  </a:cubicBezTo>
                  <a:lnTo>
                    <a:pt x="529" y="370"/>
                  </a:lnTo>
                  <a:cubicBezTo>
                    <a:pt x="616" y="283"/>
                    <a:pt x="616" y="149"/>
                    <a:pt x="529" y="62"/>
                  </a:cubicBezTo>
                  <a:cubicBezTo>
                    <a:pt x="488" y="21"/>
                    <a:pt x="434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61;p49">
              <a:extLst>
                <a:ext uri="{FF2B5EF4-FFF2-40B4-BE49-F238E27FC236}">
                  <a16:creationId xmlns:a16="http://schemas.microsoft.com/office/drawing/2014/main" id="{0F450C29-AEC9-4984-A3E6-318B170364FF}"/>
                </a:ext>
              </a:extLst>
            </p:cNvPr>
            <p:cNvSpPr/>
            <p:nvPr/>
          </p:nvSpPr>
          <p:spPr>
            <a:xfrm>
              <a:off x="4265175" y="1709375"/>
              <a:ext cx="15650" cy="14150"/>
            </a:xfrm>
            <a:custGeom>
              <a:avLst/>
              <a:gdLst/>
              <a:ahLst/>
              <a:cxnLst/>
              <a:rect l="l" t="t" r="r" b="b"/>
              <a:pathLst>
                <a:path w="626" h="566" extrusionOk="0">
                  <a:moveTo>
                    <a:pt x="240" y="1"/>
                  </a:moveTo>
                  <a:cubicBezTo>
                    <a:pt x="181" y="1"/>
                    <a:pt x="123" y="24"/>
                    <a:pt x="82" y="69"/>
                  </a:cubicBezTo>
                  <a:cubicBezTo>
                    <a:pt x="0" y="160"/>
                    <a:pt x="6" y="295"/>
                    <a:pt x="97" y="377"/>
                  </a:cubicBezTo>
                  <a:lnTo>
                    <a:pt x="241" y="512"/>
                  </a:lnTo>
                  <a:cubicBezTo>
                    <a:pt x="284" y="548"/>
                    <a:pt x="337" y="566"/>
                    <a:pt x="389" y="566"/>
                  </a:cubicBezTo>
                  <a:cubicBezTo>
                    <a:pt x="447" y="566"/>
                    <a:pt x="505" y="543"/>
                    <a:pt x="548" y="497"/>
                  </a:cubicBezTo>
                  <a:cubicBezTo>
                    <a:pt x="625" y="406"/>
                    <a:pt x="621" y="271"/>
                    <a:pt x="534" y="189"/>
                  </a:cubicBezTo>
                  <a:lnTo>
                    <a:pt x="385" y="56"/>
                  </a:lnTo>
                  <a:cubicBezTo>
                    <a:pt x="345" y="19"/>
                    <a:pt x="292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62;p49">
              <a:extLst>
                <a:ext uri="{FF2B5EF4-FFF2-40B4-BE49-F238E27FC236}">
                  <a16:creationId xmlns:a16="http://schemas.microsoft.com/office/drawing/2014/main" id="{C6B3C733-EEC3-4807-939D-5BB4E6C85212}"/>
                </a:ext>
              </a:extLst>
            </p:cNvPr>
            <p:cNvSpPr/>
            <p:nvPr/>
          </p:nvSpPr>
          <p:spPr>
            <a:xfrm>
              <a:off x="4220775" y="1654325"/>
              <a:ext cx="49475" cy="52250"/>
            </a:xfrm>
            <a:custGeom>
              <a:avLst/>
              <a:gdLst/>
              <a:ahLst/>
              <a:cxnLst/>
              <a:rect l="l" t="t" r="r" b="b"/>
              <a:pathLst>
                <a:path w="1979" h="2090" extrusionOk="0">
                  <a:moveTo>
                    <a:pt x="1058" y="0"/>
                  </a:moveTo>
                  <a:cubicBezTo>
                    <a:pt x="524" y="0"/>
                    <a:pt x="0" y="400"/>
                    <a:pt x="0" y="1043"/>
                  </a:cubicBezTo>
                  <a:cubicBezTo>
                    <a:pt x="0" y="1680"/>
                    <a:pt x="522" y="2090"/>
                    <a:pt x="1058" y="2090"/>
                  </a:cubicBezTo>
                  <a:cubicBezTo>
                    <a:pt x="1341" y="2090"/>
                    <a:pt x="1628" y="1975"/>
                    <a:pt x="1844" y="1719"/>
                  </a:cubicBezTo>
                  <a:cubicBezTo>
                    <a:pt x="1921" y="1628"/>
                    <a:pt x="1911" y="1493"/>
                    <a:pt x="1820" y="1417"/>
                  </a:cubicBezTo>
                  <a:cubicBezTo>
                    <a:pt x="1779" y="1382"/>
                    <a:pt x="1729" y="1365"/>
                    <a:pt x="1679" y="1365"/>
                  </a:cubicBezTo>
                  <a:cubicBezTo>
                    <a:pt x="1618" y="1365"/>
                    <a:pt x="1557" y="1390"/>
                    <a:pt x="1512" y="1440"/>
                  </a:cubicBezTo>
                  <a:cubicBezTo>
                    <a:pt x="1387" y="1591"/>
                    <a:pt x="1219" y="1659"/>
                    <a:pt x="1054" y="1659"/>
                  </a:cubicBezTo>
                  <a:cubicBezTo>
                    <a:pt x="739" y="1659"/>
                    <a:pt x="432" y="1416"/>
                    <a:pt x="432" y="1043"/>
                  </a:cubicBezTo>
                  <a:cubicBezTo>
                    <a:pt x="432" y="665"/>
                    <a:pt x="741" y="430"/>
                    <a:pt x="1055" y="430"/>
                  </a:cubicBezTo>
                  <a:cubicBezTo>
                    <a:pt x="1241" y="430"/>
                    <a:pt x="1429" y="512"/>
                    <a:pt x="1556" y="697"/>
                  </a:cubicBezTo>
                  <a:cubicBezTo>
                    <a:pt x="1598" y="759"/>
                    <a:pt x="1664" y="792"/>
                    <a:pt x="1732" y="792"/>
                  </a:cubicBezTo>
                  <a:cubicBezTo>
                    <a:pt x="1773" y="792"/>
                    <a:pt x="1816" y="780"/>
                    <a:pt x="1854" y="754"/>
                  </a:cubicBezTo>
                  <a:cubicBezTo>
                    <a:pt x="1949" y="686"/>
                    <a:pt x="1978" y="553"/>
                    <a:pt x="1911" y="456"/>
                  </a:cubicBezTo>
                  <a:cubicBezTo>
                    <a:pt x="1695" y="141"/>
                    <a:pt x="1375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193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CANCER SURVIVAL</a:t>
            </a:r>
          </a:p>
        </p:txBody>
      </p:sp>
      <p:sp>
        <p:nvSpPr>
          <p:cNvPr id="9" name="Google Shape;815;p46">
            <a:extLst>
              <a:ext uri="{FF2B5EF4-FFF2-40B4-BE49-F238E27FC236}">
                <a16:creationId xmlns:a16="http://schemas.microsoft.com/office/drawing/2014/main" id="{8CBA2ED1-651D-4156-840C-DC3FC612C5D2}"/>
              </a:ext>
            </a:extLst>
          </p:cNvPr>
          <p:cNvSpPr txBox="1"/>
          <p:nvPr/>
        </p:nvSpPr>
        <p:spPr>
          <a:xfrm>
            <a:off x="899808" y="1618790"/>
            <a:ext cx="7344383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Cancer survival is the percentage of people still alive after a particular amount of time.</a:t>
            </a:r>
            <a:endParaRPr lang="en-US" sz="2000">
              <a:solidFill>
                <a:schemeClr val="tx1"/>
              </a:solidFill>
              <a:latin typeface="Josefin Sans SemiBold"/>
              <a:sym typeface="Barlow"/>
            </a:endParaRPr>
          </a:p>
        </p:txBody>
      </p:sp>
      <p:sp>
        <p:nvSpPr>
          <p:cNvPr id="5" name="Google Shape;996;p49">
            <a:extLst>
              <a:ext uri="{FF2B5EF4-FFF2-40B4-BE49-F238E27FC236}">
                <a16:creationId xmlns:a16="http://schemas.microsoft.com/office/drawing/2014/main" id="{550912B5-07F6-4F4B-B1D2-CE2FB1AA1D52}"/>
              </a:ext>
            </a:extLst>
          </p:cNvPr>
          <p:cNvSpPr/>
          <p:nvPr/>
        </p:nvSpPr>
        <p:spPr>
          <a:xfrm>
            <a:off x="3701491" y="3202671"/>
            <a:ext cx="1604255" cy="1705828"/>
          </a:xfrm>
          <a:custGeom>
            <a:avLst/>
            <a:gdLst/>
            <a:ahLst/>
            <a:cxnLst/>
            <a:rect l="l" t="t" r="r" b="b"/>
            <a:pathLst>
              <a:path w="14830" h="11908" extrusionOk="0">
                <a:moveTo>
                  <a:pt x="3479" y="2244"/>
                </a:moveTo>
                <a:cubicBezTo>
                  <a:pt x="3507" y="2508"/>
                  <a:pt x="3594" y="2763"/>
                  <a:pt x="3723" y="2989"/>
                </a:cubicBezTo>
                <a:lnTo>
                  <a:pt x="2018" y="2989"/>
                </a:lnTo>
                <a:cubicBezTo>
                  <a:pt x="1947" y="2878"/>
                  <a:pt x="1725" y="2532"/>
                  <a:pt x="1539" y="2244"/>
                </a:cubicBezTo>
                <a:close/>
                <a:moveTo>
                  <a:pt x="13286" y="2244"/>
                </a:moveTo>
                <a:lnTo>
                  <a:pt x="12806" y="2989"/>
                </a:lnTo>
                <a:lnTo>
                  <a:pt x="11106" y="2989"/>
                </a:lnTo>
                <a:cubicBezTo>
                  <a:pt x="11231" y="2767"/>
                  <a:pt x="11317" y="2514"/>
                  <a:pt x="11346" y="2244"/>
                </a:cubicBezTo>
                <a:close/>
                <a:moveTo>
                  <a:pt x="8670" y="2144"/>
                </a:moveTo>
                <a:lnTo>
                  <a:pt x="7412" y="4093"/>
                </a:lnTo>
                <a:lnTo>
                  <a:pt x="6154" y="2144"/>
                </a:lnTo>
                <a:close/>
                <a:moveTo>
                  <a:pt x="3771" y="3416"/>
                </a:moveTo>
                <a:lnTo>
                  <a:pt x="3031" y="4560"/>
                </a:lnTo>
                <a:lnTo>
                  <a:pt x="2297" y="3416"/>
                </a:lnTo>
                <a:close/>
                <a:moveTo>
                  <a:pt x="12532" y="3416"/>
                </a:moveTo>
                <a:lnTo>
                  <a:pt x="11792" y="4560"/>
                </a:lnTo>
                <a:lnTo>
                  <a:pt x="11058" y="3416"/>
                </a:lnTo>
                <a:close/>
                <a:moveTo>
                  <a:pt x="4137" y="3638"/>
                </a:moveTo>
                <a:lnTo>
                  <a:pt x="4727" y="4550"/>
                </a:lnTo>
                <a:lnTo>
                  <a:pt x="3878" y="5871"/>
                </a:lnTo>
                <a:lnTo>
                  <a:pt x="3286" y="4958"/>
                </a:lnTo>
                <a:lnTo>
                  <a:pt x="4137" y="3638"/>
                </a:lnTo>
                <a:close/>
                <a:moveTo>
                  <a:pt x="10189" y="583"/>
                </a:moveTo>
                <a:lnTo>
                  <a:pt x="10606" y="1102"/>
                </a:lnTo>
                <a:cubicBezTo>
                  <a:pt x="11009" y="1610"/>
                  <a:pt x="11034" y="2317"/>
                  <a:pt x="10688" y="2845"/>
                </a:cubicBezTo>
                <a:cubicBezTo>
                  <a:pt x="10563" y="3042"/>
                  <a:pt x="8762" y="5833"/>
                  <a:pt x="8646" y="6010"/>
                </a:cubicBezTo>
                <a:cubicBezTo>
                  <a:pt x="8551" y="5857"/>
                  <a:pt x="7763" y="4636"/>
                  <a:pt x="7666" y="4492"/>
                </a:cubicBezTo>
                <a:lnTo>
                  <a:pt x="10189" y="583"/>
                </a:lnTo>
                <a:close/>
                <a:moveTo>
                  <a:pt x="4982" y="4948"/>
                </a:moveTo>
                <a:lnTo>
                  <a:pt x="5924" y="6404"/>
                </a:lnTo>
                <a:lnTo>
                  <a:pt x="5073" y="7724"/>
                </a:lnTo>
                <a:lnTo>
                  <a:pt x="4132" y="6265"/>
                </a:lnTo>
                <a:lnTo>
                  <a:pt x="4982" y="4948"/>
                </a:lnTo>
                <a:close/>
                <a:moveTo>
                  <a:pt x="9843" y="4948"/>
                </a:moveTo>
                <a:lnTo>
                  <a:pt x="10692" y="6265"/>
                </a:lnTo>
                <a:lnTo>
                  <a:pt x="9752" y="7724"/>
                </a:lnTo>
                <a:lnTo>
                  <a:pt x="8901" y="6404"/>
                </a:lnTo>
                <a:lnTo>
                  <a:pt x="9843" y="4948"/>
                </a:lnTo>
                <a:close/>
                <a:moveTo>
                  <a:pt x="1125" y="2399"/>
                </a:moveTo>
                <a:cubicBezTo>
                  <a:pt x="1245" y="2585"/>
                  <a:pt x="4727" y="7974"/>
                  <a:pt x="4818" y="8118"/>
                </a:cubicBezTo>
                <a:lnTo>
                  <a:pt x="4228" y="9031"/>
                </a:lnTo>
                <a:cubicBezTo>
                  <a:pt x="3181" y="7407"/>
                  <a:pt x="1884" y="5400"/>
                  <a:pt x="847" y="3791"/>
                </a:cubicBezTo>
                <a:cubicBezTo>
                  <a:pt x="626" y="3445"/>
                  <a:pt x="645" y="2998"/>
                  <a:pt x="905" y="2681"/>
                </a:cubicBezTo>
                <a:lnTo>
                  <a:pt x="1125" y="2399"/>
                </a:lnTo>
                <a:close/>
                <a:moveTo>
                  <a:pt x="10947" y="6664"/>
                </a:moveTo>
                <a:lnTo>
                  <a:pt x="11538" y="7571"/>
                </a:lnTo>
                <a:lnTo>
                  <a:pt x="10597" y="9031"/>
                </a:lnTo>
                <a:lnTo>
                  <a:pt x="10011" y="8118"/>
                </a:lnTo>
                <a:lnTo>
                  <a:pt x="10947" y="6664"/>
                </a:lnTo>
                <a:close/>
                <a:moveTo>
                  <a:pt x="2186" y="6664"/>
                </a:moveTo>
                <a:lnTo>
                  <a:pt x="2778" y="7571"/>
                </a:lnTo>
                <a:lnTo>
                  <a:pt x="1543" y="9482"/>
                </a:lnTo>
                <a:lnTo>
                  <a:pt x="1433" y="9122"/>
                </a:lnTo>
                <a:cubicBezTo>
                  <a:pt x="1396" y="8997"/>
                  <a:pt x="1280" y="8912"/>
                  <a:pt x="1153" y="8912"/>
                </a:cubicBezTo>
                <a:cubicBezTo>
                  <a:pt x="1129" y="8912"/>
                  <a:pt x="1106" y="8915"/>
                  <a:pt x="1082" y="8921"/>
                </a:cubicBezTo>
                <a:lnTo>
                  <a:pt x="668" y="9016"/>
                </a:lnTo>
                <a:lnTo>
                  <a:pt x="2186" y="6664"/>
                </a:lnTo>
                <a:close/>
                <a:moveTo>
                  <a:pt x="10688" y="3638"/>
                </a:moveTo>
                <a:cubicBezTo>
                  <a:pt x="10841" y="3873"/>
                  <a:pt x="14006" y="8781"/>
                  <a:pt x="14155" y="9016"/>
                </a:cubicBezTo>
                <a:lnTo>
                  <a:pt x="13742" y="8921"/>
                </a:lnTo>
                <a:cubicBezTo>
                  <a:pt x="13719" y="8915"/>
                  <a:pt x="13695" y="8912"/>
                  <a:pt x="13672" y="8912"/>
                </a:cubicBezTo>
                <a:cubicBezTo>
                  <a:pt x="13544" y="8912"/>
                  <a:pt x="13428" y="8997"/>
                  <a:pt x="13392" y="9122"/>
                </a:cubicBezTo>
                <a:lnTo>
                  <a:pt x="13281" y="9482"/>
                </a:lnTo>
                <a:cubicBezTo>
                  <a:pt x="13195" y="9344"/>
                  <a:pt x="10169" y="4660"/>
                  <a:pt x="10098" y="4550"/>
                </a:cubicBezTo>
                <a:lnTo>
                  <a:pt x="10688" y="3638"/>
                </a:lnTo>
                <a:close/>
                <a:moveTo>
                  <a:pt x="6178" y="6802"/>
                </a:moveTo>
                <a:lnTo>
                  <a:pt x="7158" y="8315"/>
                </a:lnTo>
                <a:lnTo>
                  <a:pt x="5203" y="11346"/>
                </a:lnTo>
                <a:lnTo>
                  <a:pt x="4982" y="10606"/>
                </a:lnTo>
                <a:cubicBezTo>
                  <a:pt x="4937" y="10465"/>
                  <a:pt x="4807" y="10371"/>
                  <a:pt x="4667" y="10371"/>
                </a:cubicBezTo>
                <a:cubicBezTo>
                  <a:pt x="4641" y="10371"/>
                  <a:pt x="4614" y="10374"/>
                  <a:pt x="4588" y="10381"/>
                </a:cubicBezTo>
                <a:lnTo>
                  <a:pt x="3743" y="10577"/>
                </a:lnTo>
                <a:lnTo>
                  <a:pt x="3743" y="10577"/>
                </a:lnTo>
                <a:lnTo>
                  <a:pt x="6178" y="6802"/>
                </a:lnTo>
                <a:close/>
                <a:moveTo>
                  <a:pt x="4636" y="583"/>
                </a:moveTo>
                <a:cubicBezTo>
                  <a:pt x="4838" y="894"/>
                  <a:pt x="10918" y="10318"/>
                  <a:pt x="11082" y="10577"/>
                </a:cubicBezTo>
                <a:lnTo>
                  <a:pt x="11082" y="10577"/>
                </a:lnTo>
                <a:lnTo>
                  <a:pt x="10242" y="10381"/>
                </a:lnTo>
                <a:cubicBezTo>
                  <a:pt x="10214" y="10374"/>
                  <a:pt x="10187" y="10371"/>
                  <a:pt x="10160" y="10371"/>
                </a:cubicBezTo>
                <a:cubicBezTo>
                  <a:pt x="10017" y="10371"/>
                  <a:pt x="9887" y="10465"/>
                  <a:pt x="9843" y="10606"/>
                </a:cubicBezTo>
                <a:lnTo>
                  <a:pt x="9626" y="11346"/>
                </a:lnTo>
                <a:cubicBezTo>
                  <a:pt x="9468" y="11102"/>
                  <a:pt x="4814" y="3891"/>
                  <a:pt x="4137" y="2845"/>
                </a:cubicBezTo>
                <a:cubicBezTo>
                  <a:pt x="3469" y="1812"/>
                  <a:pt x="4286" y="1025"/>
                  <a:pt x="4636" y="583"/>
                </a:cubicBezTo>
                <a:close/>
                <a:moveTo>
                  <a:pt x="4656" y="1"/>
                </a:moveTo>
                <a:cubicBezTo>
                  <a:pt x="4588" y="1"/>
                  <a:pt x="4525" y="30"/>
                  <a:pt x="4487" y="83"/>
                </a:cubicBezTo>
                <a:cubicBezTo>
                  <a:pt x="3878" y="847"/>
                  <a:pt x="3556" y="1144"/>
                  <a:pt x="3479" y="1816"/>
                </a:cubicBezTo>
                <a:lnTo>
                  <a:pt x="1144" y="1816"/>
                </a:lnTo>
                <a:cubicBezTo>
                  <a:pt x="1082" y="1816"/>
                  <a:pt x="1020" y="1845"/>
                  <a:pt x="976" y="1894"/>
                </a:cubicBezTo>
                <a:lnTo>
                  <a:pt x="568" y="2412"/>
                </a:lnTo>
                <a:cubicBezTo>
                  <a:pt x="198" y="2878"/>
                  <a:pt x="165" y="3527"/>
                  <a:pt x="486" y="4026"/>
                </a:cubicBezTo>
                <a:lnTo>
                  <a:pt x="1932" y="6265"/>
                </a:lnTo>
                <a:lnTo>
                  <a:pt x="131" y="9060"/>
                </a:lnTo>
                <a:cubicBezTo>
                  <a:pt x="0" y="9266"/>
                  <a:pt x="156" y="9518"/>
                  <a:pt x="377" y="9518"/>
                </a:cubicBezTo>
                <a:cubicBezTo>
                  <a:pt x="398" y="9518"/>
                  <a:pt x="421" y="9516"/>
                  <a:pt x="444" y="9511"/>
                </a:cubicBezTo>
                <a:lnTo>
                  <a:pt x="1058" y="9367"/>
                </a:lnTo>
                <a:lnTo>
                  <a:pt x="1211" y="9885"/>
                </a:lnTo>
                <a:cubicBezTo>
                  <a:pt x="1253" y="10022"/>
                  <a:pt x="1376" y="10097"/>
                  <a:pt x="1499" y="10097"/>
                </a:cubicBezTo>
                <a:cubicBezTo>
                  <a:pt x="1593" y="10097"/>
                  <a:pt x="1687" y="10054"/>
                  <a:pt x="1745" y="9963"/>
                </a:cubicBezTo>
                <a:lnTo>
                  <a:pt x="3031" y="7970"/>
                </a:lnTo>
                <a:lnTo>
                  <a:pt x="3973" y="9424"/>
                </a:lnTo>
                <a:lnTo>
                  <a:pt x="3253" y="10544"/>
                </a:lnTo>
                <a:cubicBezTo>
                  <a:pt x="3104" y="10771"/>
                  <a:pt x="3281" y="11057"/>
                  <a:pt x="3531" y="11057"/>
                </a:cubicBezTo>
                <a:cubicBezTo>
                  <a:pt x="3556" y="11057"/>
                  <a:pt x="3582" y="11055"/>
                  <a:pt x="3608" y="11049"/>
                </a:cubicBezTo>
                <a:lnTo>
                  <a:pt x="4598" y="10818"/>
                </a:lnTo>
                <a:lnTo>
                  <a:pt x="4847" y="11668"/>
                </a:lnTo>
                <a:cubicBezTo>
                  <a:pt x="4893" y="11823"/>
                  <a:pt x="5031" y="11907"/>
                  <a:pt x="5169" y="11907"/>
                </a:cubicBezTo>
                <a:cubicBezTo>
                  <a:pt x="5275" y="11907"/>
                  <a:pt x="5381" y="11858"/>
                  <a:pt x="5447" y="11754"/>
                </a:cubicBezTo>
                <a:lnTo>
                  <a:pt x="7412" y="8710"/>
                </a:lnTo>
                <a:lnTo>
                  <a:pt x="9377" y="11754"/>
                </a:lnTo>
                <a:cubicBezTo>
                  <a:pt x="9443" y="11858"/>
                  <a:pt x="9550" y="11907"/>
                  <a:pt x="9655" y="11907"/>
                </a:cubicBezTo>
                <a:cubicBezTo>
                  <a:pt x="9793" y="11907"/>
                  <a:pt x="9931" y="11823"/>
                  <a:pt x="9976" y="11668"/>
                </a:cubicBezTo>
                <a:lnTo>
                  <a:pt x="10231" y="10818"/>
                </a:lnTo>
                <a:lnTo>
                  <a:pt x="11216" y="11049"/>
                </a:lnTo>
                <a:cubicBezTo>
                  <a:pt x="11242" y="11055"/>
                  <a:pt x="11269" y="11057"/>
                  <a:pt x="11294" y="11057"/>
                </a:cubicBezTo>
                <a:cubicBezTo>
                  <a:pt x="11547" y="11057"/>
                  <a:pt x="11720" y="10771"/>
                  <a:pt x="11572" y="10544"/>
                </a:cubicBezTo>
                <a:lnTo>
                  <a:pt x="10851" y="9424"/>
                </a:lnTo>
                <a:lnTo>
                  <a:pt x="11792" y="7970"/>
                </a:lnTo>
                <a:lnTo>
                  <a:pt x="13080" y="9963"/>
                </a:lnTo>
                <a:cubicBezTo>
                  <a:pt x="13140" y="10054"/>
                  <a:pt x="13234" y="10097"/>
                  <a:pt x="13327" y="10097"/>
                </a:cubicBezTo>
                <a:cubicBezTo>
                  <a:pt x="13450" y="10097"/>
                  <a:pt x="13572" y="10022"/>
                  <a:pt x="13613" y="9885"/>
                </a:cubicBezTo>
                <a:lnTo>
                  <a:pt x="13767" y="9367"/>
                </a:lnTo>
                <a:lnTo>
                  <a:pt x="14381" y="9511"/>
                </a:lnTo>
                <a:cubicBezTo>
                  <a:pt x="14404" y="9516"/>
                  <a:pt x="14427" y="9518"/>
                  <a:pt x="14449" y="9518"/>
                </a:cubicBezTo>
                <a:cubicBezTo>
                  <a:pt x="14674" y="9518"/>
                  <a:pt x="14829" y="9266"/>
                  <a:pt x="14698" y="9060"/>
                </a:cubicBezTo>
                <a:lnTo>
                  <a:pt x="12893" y="6265"/>
                </a:lnTo>
                <a:cubicBezTo>
                  <a:pt x="14449" y="3853"/>
                  <a:pt x="14363" y="3997"/>
                  <a:pt x="14405" y="3911"/>
                </a:cubicBezTo>
                <a:cubicBezTo>
                  <a:pt x="14458" y="3805"/>
                  <a:pt x="14420" y="3676"/>
                  <a:pt x="14314" y="3618"/>
                </a:cubicBezTo>
                <a:cubicBezTo>
                  <a:pt x="14283" y="3603"/>
                  <a:pt x="14251" y="3596"/>
                  <a:pt x="14219" y="3596"/>
                </a:cubicBezTo>
                <a:cubicBezTo>
                  <a:pt x="14140" y="3596"/>
                  <a:pt x="14064" y="3639"/>
                  <a:pt x="14026" y="3714"/>
                </a:cubicBezTo>
                <a:cubicBezTo>
                  <a:pt x="13992" y="3771"/>
                  <a:pt x="14088" y="3623"/>
                  <a:pt x="12638" y="5871"/>
                </a:cubicBezTo>
                <a:lnTo>
                  <a:pt x="12047" y="4958"/>
                </a:lnTo>
                <a:cubicBezTo>
                  <a:pt x="13406" y="2849"/>
                  <a:pt x="12455" y="4324"/>
                  <a:pt x="13700" y="2399"/>
                </a:cubicBezTo>
                <a:cubicBezTo>
                  <a:pt x="13939" y="2701"/>
                  <a:pt x="13992" y="2749"/>
                  <a:pt x="14055" y="2893"/>
                </a:cubicBezTo>
                <a:cubicBezTo>
                  <a:pt x="14087" y="2977"/>
                  <a:pt x="14169" y="3024"/>
                  <a:pt x="14253" y="3024"/>
                </a:cubicBezTo>
                <a:cubicBezTo>
                  <a:pt x="14280" y="3024"/>
                  <a:pt x="14308" y="3019"/>
                  <a:pt x="14334" y="3008"/>
                </a:cubicBezTo>
                <a:cubicBezTo>
                  <a:pt x="14443" y="2960"/>
                  <a:pt x="14492" y="2831"/>
                  <a:pt x="14449" y="2725"/>
                </a:cubicBezTo>
                <a:cubicBezTo>
                  <a:pt x="14352" y="2514"/>
                  <a:pt x="14290" y="2446"/>
                  <a:pt x="13848" y="1894"/>
                </a:cubicBezTo>
                <a:cubicBezTo>
                  <a:pt x="13809" y="1845"/>
                  <a:pt x="13747" y="1816"/>
                  <a:pt x="13680" y="1816"/>
                </a:cubicBezTo>
                <a:lnTo>
                  <a:pt x="11346" y="1816"/>
                </a:lnTo>
                <a:cubicBezTo>
                  <a:pt x="11269" y="1149"/>
                  <a:pt x="10956" y="856"/>
                  <a:pt x="10342" y="83"/>
                </a:cubicBezTo>
                <a:cubicBezTo>
                  <a:pt x="10299" y="30"/>
                  <a:pt x="10236" y="1"/>
                  <a:pt x="10174" y="1"/>
                </a:cubicBezTo>
                <a:lnTo>
                  <a:pt x="7917" y="1"/>
                </a:lnTo>
                <a:cubicBezTo>
                  <a:pt x="7797" y="1"/>
                  <a:pt x="7700" y="98"/>
                  <a:pt x="7700" y="218"/>
                </a:cubicBezTo>
                <a:cubicBezTo>
                  <a:pt x="7700" y="333"/>
                  <a:pt x="7797" y="429"/>
                  <a:pt x="7917" y="429"/>
                </a:cubicBezTo>
                <a:lnTo>
                  <a:pt x="9781" y="429"/>
                </a:lnTo>
                <a:cubicBezTo>
                  <a:pt x="9588" y="721"/>
                  <a:pt x="9761" y="453"/>
                  <a:pt x="8949" y="1716"/>
                </a:cubicBezTo>
                <a:lnTo>
                  <a:pt x="5875" y="1716"/>
                </a:lnTo>
                <a:lnTo>
                  <a:pt x="5049" y="429"/>
                </a:lnTo>
                <a:lnTo>
                  <a:pt x="6913" y="429"/>
                </a:lnTo>
                <a:cubicBezTo>
                  <a:pt x="7032" y="429"/>
                  <a:pt x="7129" y="333"/>
                  <a:pt x="7129" y="218"/>
                </a:cubicBezTo>
                <a:cubicBezTo>
                  <a:pt x="7129" y="98"/>
                  <a:pt x="7032" y="1"/>
                  <a:pt x="69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13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CANCER SURVIVAL RATE OVER THE YEARS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A6E24-C61C-4C95-9C1C-61713A43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51" y="1544704"/>
            <a:ext cx="4120870" cy="3035685"/>
          </a:xfrm>
          <a:prstGeom prst="rect">
            <a:avLst/>
          </a:prstGeom>
        </p:spPr>
      </p:pic>
      <p:sp>
        <p:nvSpPr>
          <p:cNvPr id="9" name="Google Shape;815;p46">
            <a:extLst>
              <a:ext uri="{FF2B5EF4-FFF2-40B4-BE49-F238E27FC236}">
                <a16:creationId xmlns:a16="http://schemas.microsoft.com/office/drawing/2014/main" id="{8CBA2ED1-651D-4156-840C-DC3FC612C5D2}"/>
              </a:ext>
            </a:extLst>
          </p:cNvPr>
          <p:cNvSpPr txBox="1"/>
          <p:nvPr/>
        </p:nvSpPr>
        <p:spPr>
          <a:xfrm>
            <a:off x="903505" y="2474668"/>
            <a:ext cx="2520009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/>
                </a:solidFill>
                <a:latin typeface="Josefin Sans SemiBold"/>
                <a:sym typeface="Josefin Sans SemiBold"/>
              </a:rPr>
              <a:t>From 1999 to 2019, cancer death rates went down 27%, from 200.8 to 146.2 deaths per 100,000 population</a:t>
            </a:r>
            <a:endParaRPr sz="2000">
              <a:solidFill>
                <a:schemeClr val="tx1"/>
              </a:solidFill>
              <a:latin typeface="Josefin Sans SemiBold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91604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4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TARGET AUDIENCE FOR STUDY</a:t>
            </a:r>
            <a:endParaRPr lang="en-US"/>
          </a:p>
        </p:txBody>
      </p:sp>
      <p:sp>
        <p:nvSpPr>
          <p:cNvPr id="784" name="Google Shape;784;p44"/>
          <p:cNvSpPr txBox="1">
            <a:spLocks noGrp="1"/>
          </p:cNvSpPr>
          <p:nvPr>
            <p:ph type="subTitle" idx="1"/>
          </p:nvPr>
        </p:nvSpPr>
        <p:spPr>
          <a:xfrm>
            <a:off x="1282573" y="2220910"/>
            <a:ext cx="2243030" cy="1094770"/>
          </a:xfrm>
          <a:prstGeom prst="rect">
            <a:avLst/>
          </a:prstGeom>
        </p:spPr>
        <p:txBody>
          <a:bodyPr spcFirstLastPara="1" wrap="square" lIns="91425" tIns="274300" rIns="91425" bIns="0" anchor="b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600"/>
              <a:t>Using the model and the various parameters that affect prognosis can be factored in early</a:t>
            </a:r>
          </a:p>
        </p:txBody>
      </p:sp>
      <p:sp>
        <p:nvSpPr>
          <p:cNvPr id="785" name="Google Shape;785;p44"/>
          <p:cNvSpPr txBox="1">
            <a:spLocks noGrp="1"/>
          </p:cNvSpPr>
          <p:nvPr>
            <p:ph type="subTitle" idx="4"/>
          </p:nvPr>
        </p:nvSpPr>
        <p:spPr>
          <a:xfrm>
            <a:off x="5636371" y="2351627"/>
            <a:ext cx="2766862" cy="960900"/>
          </a:xfrm>
          <a:prstGeom prst="rect">
            <a:avLst/>
          </a:prstGeom>
        </p:spPr>
        <p:txBody>
          <a:bodyPr spcFirstLastPara="1" wrap="square" lIns="91425" tIns="27430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Using the factors that affect survival rate to provide new ethical standards for premium calculation</a:t>
            </a:r>
            <a:endParaRPr sz="1600"/>
          </a:p>
        </p:txBody>
      </p:sp>
      <p:sp>
        <p:nvSpPr>
          <p:cNvPr id="787" name="Google Shape;787;p44"/>
          <p:cNvSpPr txBox="1">
            <a:spLocks noGrp="1"/>
          </p:cNvSpPr>
          <p:nvPr>
            <p:ph type="title"/>
          </p:nvPr>
        </p:nvSpPr>
        <p:spPr>
          <a:xfrm>
            <a:off x="1824595" y="4721961"/>
            <a:ext cx="1140395" cy="3285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Hospitals</a:t>
            </a:r>
            <a:endParaRPr sz="1000"/>
          </a:p>
        </p:txBody>
      </p:sp>
      <p:sp>
        <p:nvSpPr>
          <p:cNvPr id="788" name="Google Shape;788;p44"/>
          <p:cNvSpPr txBox="1">
            <a:spLocks noGrp="1"/>
          </p:cNvSpPr>
          <p:nvPr>
            <p:ph type="title" idx="2"/>
          </p:nvPr>
        </p:nvSpPr>
        <p:spPr>
          <a:xfrm>
            <a:off x="6308277" y="4685507"/>
            <a:ext cx="1428150" cy="40142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/>
              <a:t>Insurance Providers</a:t>
            </a:r>
          </a:p>
        </p:txBody>
      </p:sp>
      <p:cxnSp>
        <p:nvCxnSpPr>
          <p:cNvPr id="791" name="Google Shape;791;p44"/>
          <p:cNvCxnSpPr>
            <a:cxnSpLocks/>
          </p:cNvCxnSpPr>
          <p:nvPr/>
        </p:nvCxnSpPr>
        <p:spPr>
          <a:xfrm>
            <a:off x="4572000" y="956795"/>
            <a:ext cx="0" cy="59768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E30FE-B7D2-424B-86F9-B93E37E4C1C6}"/>
              </a:ext>
            </a:extLst>
          </p:cNvPr>
          <p:cNvCxnSpPr/>
          <p:nvPr/>
        </p:nvCxnSpPr>
        <p:spPr>
          <a:xfrm>
            <a:off x="2386116" y="1554480"/>
            <a:ext cx="463623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3ECCF1-247C-F64E-9581-35A9EE18EA5F}"/>
              </a:ext>
            </a:extLst>
          </p:cNvPr>
          <p:cNvCxnSpPr/>
          <p:nvPr/>
        </p:nvCxnSpPr>
        <p:spPr>
          <a:xfrm>
            <a:off x="2386116" y="1554480"/>
            <a:ext cx="0" cy="66294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31890A-C21F-F240-B61E-2B5681BA261E}"/>
              </a:ext>
            </a:extLst>
          </p:cNvPr>
          <p:cNvCxnSpPr>
            <a:cxnSpLocks/>
          </p:cNvCxnSpPr>
          <p:nvPr/>
        </p:nvCxnSpPr>
        <p:spPr>
          <a:xfrm>
            <a:off x="2394793" y="3348990"/>
            <a:ext cx="0" cy="23497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112CE0-C894-5745-8B38-4128FC055FCB}"/>
              </a:ext>
            </a:extLst>
          </p:cNvPr>
          <p:cNvCxnSpPr/>
          <p:nvPr/>
        </p:nvCxnSpPr>
        <p:spPr>
          <a:xfrm>
            <a:off x="7022352" y="1554480"/>
            <a:ext cx="0" cy="58293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34C377F-13DC-284F-97BA-93CA9CD5F2A1}"/>
              </a:ext>
            </a:extLst>
          </p:cNvPr>
          <p:cNvCxnSpPr>
            <a:cxnSpLocks/>
          </p:cNvCxnSpPr>
          <p:nvPr/>
        </p:nvCxnSpPr>
        <p:spPr>
          <a:xfrm>
            <a:off x="7022352" y="3427105"/>
            <a:ext cx="1" cy="23497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oogle Shape;9871;p60">
            <a:extLst>
              <a:ext uri="{FF2B5EF4-FFF2-40B4-BE49-F238E27FC236}">
                <a16:creationId xmlns:a16="http://schemas.microsoft.com/office/drawing/2014/main" id="{BB426F1D-933C-4FE4-9F9C-93DF5FF533A3}"/>
              </a:ext>
            </a:extLst>
          </p:cNvPr>
          <p:cNvGrpSpPr/>
          <p:nvPr/>
        </p:nvGrpSpPr>
        <p:grpSpPr>
          <a:xfrm>
            <a:off x="1900265" y="3751192"/>
            <a:ext cx="989054" cy="914530"/>
            <a:chOff x="5756399" y="2434456"/>
            <a:chExt cx="367925" cy="367161"/>
          </a:xfrm>
        </p:grpSpPr>
        <p:sp>
          <p:nvSpPr>
            <p:cNvPr id="14" name="Google Shape;9872;p60">
              <a:extLst>
                <a:ext uri="{FF2B5EF4-FFF2-40B4-BE49-F238E27FC236}">
                  <a16:creationId xmlns:a16="http://schemas.microsoft.com/office/drawing/2014/main" id="{C66D9C6B-26D3-40C9-A7B7-C2C95D47D84E}"/>
                </a:ext>
              </a:extLst>
            </p:cNvPr>
            <p:cNvSpPr/>
            <p:nvPr/>
          </p:nvSpPr>
          <p:spPr>
            <a:xfrm>
              <a:off x="5864865" y="2563023"/>
              <a:ext cx="39882" cy="68297"/>
            </a:xfrm>
            <a:custGeom>
              <a:avLst/>
              <a:gdLst/>
              <a:ahLst/>
              <a:cxnLst/>
              <a:rect l="l" t="t" r="r" b="b"/>
              <a:pathLst>
                <a:path w="1252" h="2144" extrusionOk="0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873;p60">
              <a:extLst>
                <a:ext uri="{FF2B5EF4-FFF2-40B4-BE49-F238E27FC236}">
                  <a16:creationId xmlns:a16="http://schemas.microsoft.com/office/drawing/2014/main" id="{6706BCAF-FD3C-4123-89F3-6A1E8DD6E0F1}"/>
                </a:ext>
              </a:extLst>
            </p:cNvPr>
            <p:cNvSpPr/>
            <p:nvPr/>
          </p:nvSpPr>
          <p:spPr>
            <a:xfrm>
              <a:off x="5920261" y="2563023"/>
              <a:ext cx="40233" cy="68297"/>
            </a:xfrm>
            <a:custGeom>
              <a:avLst/>
              <a:gdLst/>
              <a:ahLst/>
              <a:cxnLst/>
              <a:rect l="l" t="t" r="r" b="b"/>
              <a:pathLst>
                <a:path w="1263" h="2144" extrusionOk="0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874;p60">
              <a:extLst>
                <a:ext uri="{FF2B5EF4-FFF2-40B4-BE49-F238E27FC236}">
                  <a16:creationId xmlns:a16="http://schemas.microsoft.com/office/drawing/2014/main" id="{6C1F6220-AFC8-420E-A59F-BC9EBF3E6090}"/>
                </a:ext>
              </a:extLst>
            </p:cNvPr>
            <p:cNvSpPr/>
            <p:nvPr/>
          </p:nvSpPr>
          <p:spPr>
            <a:xfrm>
              <a:off x="5790165" y="2646451"/>
              <a:ext cx="39851" cy="68329"/>
            </a:xfrm>
            <a:custGeom>
              <a:avLst/>
              <a:gdLst/>
              <a:ahLst/>
              <a:cxnLst/>
              <a:rect l="l" t="t" r="r" b="b"/>
              <a:pathLst>
                <a:path w="1251" h="2145" extrusionOk="0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875;p60">
              <a:extLst>
                <a:ext uri="{FF2B5EF4-FFF2-40B4-BE49-F238E27FC236}">
                  <a16:creationId xmlns:a16="http://schemas.microsoft.com/office/drawing/2014/main" id="{79FBF4C6-9482-4EAF-8D2E-1D1CB6CD9E33}"/>
                </a:ext>
              </a:extLst>
            </p:cNvPr>
            <p:cNvSpPr/>
            <p:nvPr/>
          </p:nvSpPr>
          <p:spPr>
            <a:xfrm>
              <a:off x="6050707" y="2646451"/>
              <a:ext cx="39882" cy="68329"/>
            </a:xfrm>
            <a:custGeom>
              <a:avLst/>
              <a:gdLst/>
              <a:ahLst/>
              <a:cxnLst/>
              <a:rect l="l" t="t" r="r" b="b"/>
              <a:pathLst>
                <a:path w="1252" h="2145" extrusionOk="0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876;p60">
              <a:extLst>
                <a:ext uri="{FF2B5EF4-FFF2-40B4-BE49-F238E27FC236}">
                  <a16:creationId xmlns:a16="http://schemas.microsoft.com/office/drawing/2014/main" id="{963D854C-8C69-43D1-B9C1-594395D29551}"/>
                </a:ext>
              </a:extLst>
            </p:cNvPr>
            <p:cNvSpPr/>
            <p:nvPr/>
          </p:nvSpPr>
          <p:spPr>
            <a:xfrm>
              <a:off x="5976007" y="2563023"/>
              <a:ext cx="39851" cy="68297"/>
            </a:xfrm>
            <a:custGeom>
              <a:avLst/>
              <a:gdLst/>
              <a:ahLst/>
              <a:cxnLst/>
              <a:rect l="l" t="t" r="r" b="b"/>
              <a:pathLst>
                <a:path w="1251" h="2144" extrusionOk="0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77;p60">
              <a:extLst>
                <a:ext uri="{FF2B5EF4-FFF2-40B4-BE49-F238E27FC236}">
                  <a16:creationId xmlns:a16="http://schemas.microsoft.com/office/drawing/2014/main" id="{D28EB517-4B3A-4AC8-8A5B-973BEDF71860}"/>
                </a:ext>
              </a:extLst>
            </p:cNvPr>
            <p:cNvSpPr/>
            <p:nvPr/>
          </p:nvSpPr>
          <p:spPr>
            <a:xfrm>
              <a:off x="5919114" y="2453027"/>
              <a:ext cx="42877" cy="43673"/>
            </a:xfrm>
            <a:custGeom>
              <a:avLst/>
              <a:gdLst/>
              <a:ahLst/>
              <a:cxnLst/>
              <a:rect l="l" t="t" r="r" b="b"/>
              <a:pathLst>
                <a:path w="1346" h="1371" extrusionOk="0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78;p60">
              <a:extLst>
                <a:ext uri="{FF2B5EF4-FFF2-40B4-BE49-F238E27FC236}">
                  <a16:creationId xmlns:a16="http://schemas.microsoft.com/office/drawing/2014/main" id="{7072CCBD-25C2-4FE2-BCE5-416660471314}"/>
                </a:ext>
              </a:extLst>
            </p:cNvPr>
            <p:cNvSpPr/>
            <p:nvPr/>
          </p:nvSpPr>
          <p:spPr>
            <a:xfrm>
              <a:off x="5756399" y="2434456"/>
              <a:ext cx="367925" cy="367161"/>
            </a:xfrm>
            <a:custGeom>
              <a:avLst/>
              <a:gdLst/>
              <a:ahLst/>
              <a:cxnLst/>
              <a:rect l="l" t="t" r="r" b="b"/>
              <a:pathLst>
                <a:path w="11550" h="11526" extrusionOk="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0477;p61">
            <a:extLst>
              <a:ext uri="{FF2B5EF4-FFF2-40B4-BE49-F238E27FC236}">
                <a16:creationId xmlns:a16="http://schemas.microsoft.com/office/drawing/2014/main" id="{5FF34B08-8091-44DA-B5AF-F12186BDC8F7}"/>
              </a:ext>
            </a:extLst>
          </p:cNvPr>
          <p:cNvGrpSpPr/>
          <p:nvPr/>
        </p:nvGrpSpPr>
        <p:grpSpPr>
          <a:xfrm>
            <a:off x="7077608" y="4284199"/>
            <a:ext cx="198387" cy="199680"/>
            <a:chOff x="3996113" y="4291176"/>
            <a:chExt cx="336512" cy="335048"/>
          </a:xfrm>
          <a:solidFill>
            <a:srgbClr val="00B050"/>
          </a:solidFill>
        </p:grpSpPr>
        <p:sp>
          <p:nvSpPr>
            <p:cNvPr id="22" name="Google Shape;10478;p61">
              <a:extLst>
                <a:ext uri="{FF2B5EF4-FFF2-40B4-BE49-F238E27FC236}">
                  <a16:creationId xmlns:a16="http://schemas.microsoft.com/office/drawing/2014/main" id="{A36A251B-DB40-437F-AD9C-6BA644F55EB7}"/>
                </a:ext>
              </a:extLst>
            </p:cNvPr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79;p61">
              <a:extLst>
                <a:ext uri="{FF2B5EF4-FFF2-40B4-BE49-F238E27FC236}">
                  <a16:creationId xmlns:a16="http://schemas.microsoft.com/office/drawing/2014/main" id="{590D0552-0ABD-4D49-9B15-2A4FAFCFCC3F}"/>
                </a:ext>
              </a:extLst>
            </p:cNvPr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80;p61">
              <a:extLst>
                <a:ext uri="{FF2B5EF4-FFF2-40B4-BE49-F238E27FC236}">
                  <a16:creationId xmlns:a16="http://schemas.microsoft.com/office/drawing/2014/main" id="{DE92BB72-5B18-48F6-A871-7FB06B341AFD}"/>
                </a:ext>
              </a:extLst>
            </p:cNvPr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0481;p61">
            <a:extLst>
              <a:ext uri="{FF2B5EF4-FFF2-40B4-BE49-F238E27FC236}">
                <a16:creationId xmlns:a16="http://schemas.microsoft.com/office/drawing/2014/main" id="{48DC338F-873D-4A8F-AD12-C1D7C7FEAEC2}"/>
              </a:ext>
            </a:extLst>
          </p:cNvPr>
          <p:cNvSpPr/>
          <p:nvPr/>
        </p:nvSpPr>
        <p:spPr>
          <a:xfrm>
            <a:off x="6549105" y="3756159"/>
            <a:ext cx="946494" cy="970769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877;p60">
            <a:extLst>
              <a:ext uri="{FF2B5EF4-FFF2-40B4-BE49-F238E27FC236}">
                <a16:creationId xmlns:a16="http://schemas.microsoft.com/office/drawing/2014/main" id="{C29143A1-A6A3-4034-8972-7D7ECB0BF764}"/>
              </a:ext>
            </a:extLst>
          </p:cNvPr>
          <p:cNvSpPr/>
          <p:nvPr/>
        </p:nvSpPr>
        <p:spPr>
          <a:xfrm>
            <a:off x="6829989" y="4314905"/>
            <a:ext cx="115262" cy="108781"/>
          </a:xfrm>
          <a:custGeom>
            <a:avLst/>
            <a:gdLst/>
            <a:ahLst/>
            <a:cxnLst/>
            <a:rect l="l" t="t" r="r" b="b"/>
            <a:pathLst>
              <a:path w="1346" h="1371" extrusionOk="0">
                <a:moveTo>
                  <a:pt x="679" y="1"/>
                </a:moveTo>
                <a:cubicBezTo>
                  <a:pt x="596" y="1"/>
                  <a:pt x="524" y="72"/>
                  <a:pt x="524" y="167"/>
                </a:cubicBezTo>
                <a:lnTo>
                  <a:pt x="524" y="525"/>
                </a:lnTo>
                <a:lnTo>
                  <a:pt x="167" y="525"/>
                </a:lnTo>
                <a:cubicBezTo>
                  <a:pt x="72" y="525"/>
                  <a:pt x="1" y="596"/>
                  <a:pt x="1" y="691"/>
                </a:cubicBezTo>
                <a:cubicBezTo>
                  <a:pt x="1" y="775"/>
                  <a:pt x="72" y="846"/>
                  <a:pt x="167" y="846"/>
                </a:cubicBezTo>
                <a:lnTo>
                  <a:pt x="524" y="846"/>
                </a:lnTo>
                <a:lnTo>
                  <a:pt x="501" y="1203"/>
                </a:lnTo>
                <a:cubicBezTo>
                  <a:pt x="501" y="1299"/>
                  <a:pt x="584" y="1370"/>
                  <a:pt x="667" y="1370"/>
                </a:cubicBezTo>
                <a:cubicBezTo>
                  <a:pt x="751" y="1370"/>
                  <a:pt x="834" y="1299"/>
                  <a:pt x="834" y="1203"/>
                </a:cubicBezTo>
                <a:lnTo>
                  <a:pt x="834" y="846"/>
                </a:lnTo>
                <a:lnTo>
                  <a:pt x="1191" y="846"/>
                </a:lnTo>
                <a:cubicBezTo>
                  <a:pt x="1274" y="846"/>
                  <a:pt x="1346" y="775"/>
                  <a:pt x="1346" y="691"/>
                </a:cubicBezTo>
                <a:cubicBezTo>
                  <a:pt x="1346" y="596"/>
                  <a:pt x="1274" y="525"/>
                  <a:pt x="1191" y="525"/>
                </a:cubicBezTo>
                <a:lnTo>
                  <a:pt x="846" y="525"/>
                </a:lnTo>
                <a:lnTo>
                  <a:pt x="846" y="167"/>
                </a:lnTo>
                <a:cubicBezTo>
                  <a:pt x="846" y="72"/>
                  <a:pt x="774" y="1"/>
                  <a:pt x="679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D45091-F458-4A3B-BA8E-614EF77775D4}"/>
              </a:ext>
            </a:extLst>
          </p:cNvPr>
          <p:cNvCxnSpPr/>
          <p:nvPr/>
        </p:nvCxnSpPr>
        <p:spPr>
          <a:xfrm>
            <a:off x="7022352" y="1554480"/>
            <a:ext cx="0" cy="66294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 l="21211" r="7512"/>
          <a:stretch/>
        </p:blipFill>
        <p:spPr>
          <a:xfrm>
            <a:off x="4005225" y="450"/>
            <a:ext cx="4415126" cy="34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4005275" y="450"/>
            <a:ext cx="4415100" cy="3484500"/>
          </a:xfrm>
          <a:prstGeom prst="rect">
            <a:avLst/>
          </a:prstGeom>
          <a:solidFill>
            <a:srgbClr val="CC4125">
              <a:alpha val="55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23750" y="536534"/>
            <a:ext cx="2567400" cy="2628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altLang="zh-TW" sz="2800"/>
              <a:t>DATA</a:t>
            </a:r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 idx="2"/>
          </p:nvPr>
        </p:nvSpPr>
        <p:spPr>
          <a:xfrm>
            <a:off x="723750" y="3688642"/>
            <a:ext cx="2096100" cy="1004700"/>
          </a:xfrm>
          <a:prstGeom prst="rect">
            <a:avLst/>
          </a:prstGeom>
        </p:spPr>
        <p:txBody>
          <a:bodyPr spcFirstLastPara="1" wrap="square" lIns="91425" tIns="4572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838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ncer Disease by Slidesgo">
  <a:themeElements>
    <a:clrScheme name="Simple Light">
      <a:dk1>
        <a:srgbClr val="F8F8F6"/>
      </a:dk1>
      <a:lt1>
        <a:srgbClr val="CC4125"/>
      </a:lt1>
      <a:dk2>
        <a:srgbClr val="1C203A"/>
      </a:dk2>
      <a:lt2>
        <a:srgbClr val="1C203A"/>
      </a:lt2>
      <a:accent1>
        <a:srgbClr val="CC4125"/>
      </a:accent1>
      <a:accent2>
        <a:srgbClr val="F8F8F6"/>
      </a:accent2>
      <a:accent3>
        <a:srgbClr val="1C203A"/>
      </a:accent3>
      <a:accent4>
        <a:srgbClr val="CC4125"/>
      </a:accent4>
      <a:accent5>
        <a:srgbClr val="F8F8F6"/>
      </a:accent5>
      <a:accent6>
        <a:srgbClr val="F8F8F6"/>
      </a:accent6>
      <a:hlink>
        <a:srgbClr val="1C20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31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Cancer Disease by Slidesgo</vt:lpstr>
      <vt:lpstr>CANCER</vt:lpstr>
      <vt:lpstr>OUR TEAM – GROUP 4 </vt:lpstr>
      <vt:lpstr>AGENDA</vt:lpstr>
      <vt:lpstr>THE PROBLEM</vt:lpstr>
      <vt:lpstr>PowerPoint Presentation</vt:lpstr>
      <vt:lpstr>CANCER SURVIVAL</vt:lpstr>
      <vt:lpstr>CANCER SURVIVAL RATE OVER THE YEARS</vt:lpstr>
      <vt:lpstr>TARGET AUDIENCE FOR STUDY</vt:lpstr>
      <vt:lpstr>DATA</vt:lpstr>
      <vt:lpstr>inst</vt:lpstr>
      <vt:lpstr>DATA  PREPROCESSING</vt:lpstr>
      <vt:lpstr>IMPUTATION FOR MISSING VALUES </vt:lpstr>
      <vt:lpstr>VALIDATION COLUMN DISTRIBUTION</vt:lpstr>
      <vt:lpstr>EDA</vt:lpstr>
      <vt:lpstr>AVERAGE SURVIVAL TIME</vt:lpstr>
      <vt:lpstr>SURVIVAL TIME BY AGE </vt:lpstr>
      <vt:lpstr>SURVIAL TIME (AGE AND GENDER)</vt:lpstr>
      <vt:lpstr>CORRELATION BETWEEN KARNOFSKY SCORE FOR PATIENT AND PHYSICIAN (BY GENDER)</vt:lpstr>
      <vt:lpstr>CORRELATION BETWEEN VARIABLES</vt:lpstr>
      <vt:lpstr>ECOG VS TIME</vt:lpstr>
      <vt:lpstr>ECOG VS TIME (BY GENDER)</vt:lpstr>
      <vt:lpstr>SURVIVAL ANALYSIS</vt:lpstr>
      <vt:lpstr>FINAL SURVIVAL ANALYSIS - FOR GENDER WITH GRAPH</vt:lpstr>
      <vt:lpstr>FINAL SURVIVAL ANALYSIS - FOR GENDER WITH GRAPH</vt:lpstr>
      <vt:lpstr>COX MODEL</vt:lpstr>
      <vt:lpstr>FIT 1 (GENDER, MEAL CALORIES AND WT. LOSS)</vt:lpstr>
      <vt:lpstr>FIT 2 (PH.ECOG, PH.KARNO, PAT.KARNO)</vt:lpstr>
      <vt:lpstr>CONCLUSION</vt:lpstr>
      <vt:lpstr>CONCLUSION</vt:lpstr>
      <vt:lpstr>RECOMMENDATION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</dc:title>
  <cp:revision>3</cp:revision>
  <dcterms:modified xsi:type="dcterms:W3CDTF">2023-01-10T17:35:25Z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2023-01-10T17:34:50Z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6c287919-4dd3-421d-baa8-2d7a04ccbd46</vt:lpwstr>
  </property>
  <property fmtid="{D5CDD505-2E9C-101B-9397-08002B2CF9AE}" pid="8" name="MSIP_Label_4044bd30-2ed7-4c9d-9d12-46200872a97b_ContentBits">
    <vt:lpwstr>0</vt:lpwstr>
  </property>
</Properties>
</file>